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3" r:id="rId3"/>
    <p:sldId id="301" r:id="rId4"/>
    <p:sldId id="299" r:id="rId5"/>
    <p:sldId id="269" r:id="rId6"/>
    <p:sldId id="293" r:id="rId7"/>
    <p:sldId id="263" r:id="rId8"/>
    <p:sldId id="288" r:id="rId9"/>
    <p:sldId id="287" r:id="rId10"/>
    <p:sldId id="264" r:id="rId11"/>
    <p:sldId id="295" r:id="rId12"/>
    <p:sldId id="271" r:id="rId13"/>
    <p:sldId id="272" r:id="rId14"/>
    <p:sldId id="290" r:id="rId15"/>
    <p:sldId id="274" r:id="rId16"/>
    <p:sldId id="296" r:id="rId17"/>
    <p:sldId id="275" r:id="rId18"/>
    <p:sldId id="276" r:id="rId19"/>
    <p:sldId id="292" r:id="rId20"/>
    <p:sldId id="291" r:id="rId21"/>
    <p:sldId id="277" r:id="rId22"/>
    <p:sldId id="278" r:id="rId23"/>
    <p:sldId id="282" r:id="rId24"/>
    <p:sldId id="298" r:id="rId25"/>
  </p:sldIdLst>
  <p:sldSz cx="9144000" cy="6858000" type="screen4x3"/>
  <p:notesSz cx="6858000" cy="9144000"/>
  <p:custDataLst>
    <p:tags r:id="rId27"/>
  </p:custDataLst>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928"/>
    <a:srgbClr val="8EC9FB"/>
    <a:srgbClr val="BDD8F3"/>
    <a:srgbClr val="F3BC1B"/>
    <a:srgbClr val="F5802D"/>
    <a:srgbClr val="3C8FED"/>
    <a:srgbClr val="EF9747"/>
    <a:srgbClr val="8E95F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Objects="1" showGuides="1">
      <p:cViewPr>
        <p:scale>
          <a:sx n="70" d="100"/>
          <a:sy n="70" d="100"/>
        </p:scale>
        <p:origin x="-1164" y="-288"/>
      </p:cViewPr>
      <p:guideLst>
        <p:guide orient="horz" pos="4319"/>
        <p:guide/>
      </p:guideLst>
    </p:cSldViewPr>
  </p:slideViewPr>
  <p:notesTextViewPr>
    <p:cViewPr>
      <p:scale>
        <a:sx n="100" d="100"/>
        <a:sy n="100" d="100"/>
      </p:scale>
      <p:origin x="0" y="0"/>
    </p:cViewPr>
  </p:notesTextViewPr>
  <p:sorterViewPr>
    <p:cViewPr>
      <p:scale>
        <a:sx n="75" d="100"/>
        <a:sy n="75" d="100"/>
      </p:scale>
      <p:origin x="0" y="0"/>
    </p:cViewPr>
  </p:sorterViewPr>
  <p:notesViewPr>
    <p:cSldViewPr snapToObjects="1" showGuides="1">
      <p:cViewPr varScale="1">
        <p:scale>
          <a:sx n="65" d="100"/>
          <a:sy n="65" d="100"/>
        </p:scale>
        <p:origin x="-2844"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2" Type="http://schemas.openxmlformats.org/officeDocument/2006/relationships/oleObject" Target="NULL"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GB"/>
  <c:style val="5"/>
  <c:clrMapOvr bg1="lt1" tx1="dk1" bg2="lt2" tx2="dk2" accent1="accent1" accent2="accent2" accent3="accent3" accent4="accent4" accent5="accent5" accent6="accent6" hlink="hlink" folHlink="folHlink"/>
  <c:chart>
    <c:title>
      <c:layout/>
    </c:title>
    <c:plotArea>
      <c:layout/>
      <c:ofPieChart>
        <c:ofPieType val="bar"/>
        <c:varyColors val="1"/>
        <c:ser>
          <c:idx val="0"/>
          <c:order val="0"/>
          <c:tx>
            <c:strRef>
              <c:f>Sheet1!$B$1</c:f>
              <c:strCache>
                <c:ptCount val="1"/>
                <c:pt idx="0">
                  <c:v>Visitors</c:v>
                </c:pt>
              </c:strCache>
            </c:strRef>
          </c:tx>
          <c:dLbls>
            <c:dLblPos val="bestFit"/>
            <c:showCatName val="1"/>
            <c:showPercent val="1"/>
            <c:showLeaderLines val="1"/>
          </c:dLbls>
          <c:cat>
            <c:numRef>
              <c:f>Sheet1!$A$2:$A$3</c:f>
              <c:numCache>
                <c:formatCode>General</c:formatCode>
                <c:ptCount val="2"/>
                <c:pt idx="0">
                  <c:v>2009</c:v>
                </c:pt>
                <c:pt idx="1">
                  <c:v>2010</c:v>
                </c:pt>
              </c:numCache>
            </c:numRef>
          </c:cat>
          <c:val>
            <c:numRef>
              <c:f>Sheet1!$B$2:$B$3</c:f>
              <c:numCache>
                <c:formatCode>General</c:formatCode>
                <c:ptCount val="2"/>
                <c:pt idx="0">
                  <c:v>5400</c:v>
                </c:pt>
                <c:pt idx="1">
                  <c:v>120140</c:v>
                </c:pt>
              </c:numCache>
            </c:numRef>
          </c:val>
        </c:ser>
        <c:dLbls>
          <c:showCatName val="1"/>
          <c:showPercent val="1"/>
        </c:dLbls>
        <c:gapWidth val="100"/>
        <c:secondPieSize val="100"/>
        <c:serLines/>
      </c:ofPieChart>
    </c:plotArea>
    <c:plotVisOnly val="1"/>
  </c:chart>
  <c:txPr>
    <a:bodyPr/>
    <a:lstStyle/>
    <a:p>
      <a:pPr>
        <a:defRPr sz="1000"/>
      </a:pPr>
      <a:endParaRPr lang="en-US"/>
    </a:p>
  </c:txPr>
  <c:externalData r:id="rId2"/>
</c:chartSpac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C4490C-DE87-4C80-BF37-4D1E92D00024}" type="doc">
      <dgm:prSet loTypeId="urn:microsoft.com/office/officeart/2005/8/layout/radial6" loCatId="relationship" qsTypeId="urn:microsoft.com/office/officeart/2005/8/quickstyle/3d3" qsCatId="3D" csTypeId="urn:microsoft.com/office/officeart/2005/8/colors/colorful5" csCatId="colorful" phldr="1"/>
      <dgm:spPr/>
      <dgm:t>
        <a:bodyPr/>
        <a:lstStyle/>
        <a:p>
          <a:endParaRPr lang="en-GB"/>
        </a:p>
      </dgm:t>
    </dgm:pt>
    <dgm:pt modelId="{86295943-4FF8-4931-9221-9C0DD3158257}">
      <dgm:prSet phldrT="[Text]"/>
      <dgm:spPr/>
      <dgm:t>
        <a:bodyPr/>
        <a:lstStyle/>
        <a:p>
          <a:r>
            <a:rPr lang="en-US" dirty="0" smtClean="0"/>
            <a:t>IPS</a:t>
          </a:r>
          <a:endParaRPr lang="en-GB" dirty="0"/>
        </a:p>
      </dgm:t>
    </dgm:pt>
    <dgm:pt modelId="{3E36A1C0-4D6F-49D6-8DBE-185A0BF8EF73}" type="parTrans" cxnId="{96CBCEF3-3B15-4EC3-BBA7-D197F8CB2EC7}">
      <dgm:prSet/>
      <dgm:spPr/>
      <dgm:t>
        <a:bodyPr/>
        <a:lstStyle/>
        <a:p>
          <a:endParaRPr lang="en-GB"/>
        </a:p>
      </dgm:t>
    </dgm:pt>
    <dgm:pt modelId="{BE506947-B4C0-4CA5-8335-DE019F79271E}" type="sibTrans" cxnId="{96CBCEF3-3B15-4EC3-BBA7-D197F8CB2EC7}">
      <dgm:prSet/>
      <dgm:spPr/>
      <dgm:t>
        <a:bodyPr/>
        <a:lstStyle/>
        <a:p>
          <a:endParaRPr lang="en-GB"/>
        </a:p>
      </dgm:t>
    </dgm:pt>
    <dgm:pt modelId="{61C476A2-4B2C-45BE-AAF6-20567267AB9D}">
      <dgm:prSet phldrT="[Text]" custT="1"/>
      <dgm:spPr/>
      <dgm:t>
        <a:bodyPr/>
        <a:lstStyle/>
        <a:p>
          <a:r>
            <a:rPr lang="en-US" sz="2000" dirty="0" smtClean="0"/>
            <a:t>SMS</a:t>
          </a:r>
          <a:endParaRPr lang="en-GB" sz="2000" dirty="0"/>
        </a:p>
      </dgm:t>
    </dgm:pt>
    <dgm:pt modelId="{558C8633-ADD4-41E3-8618-E0DE8B7F1780}" type="parTrans" cxnId="{0DF1F6DC-7F5A-402B-A8DF-375EAE7DA6D5}">
      <dgm:prSet/>
      <dgm:spPr/>
      <dgm:t>
        <a:bodyPr/>
        <a:lstStyle/>
        <a:p>
          <a:endParaRPr lang="en-GB"/>
        </a:p>
      </dgm:t>
    </dgm:pt>
    <dgm:pt modelId="{F951B9C9-958B-4BC1-8C3B-42E54BCDF0CE}" type="sibTrans" cxnId="{0DF1F6DC-7F5A-402B-A8DF-375EAE7DA6D5}">
      <dgm:prSet/>
      <dgm:spPr/>
      <dgm:t>
        <a:bodyPr/>
        <a:lstStyle/>
        <a:p>
          <a:endParaRPr lang="en-GB"/>
        </a:p>
      </dgm:t>
    </dgm:pt>
    <dgm:pt modelId="{55DAFD55-0E59-4435-A36C-A3C86EBFAF9B}">
      <dgm:prSet phldrT="[Text]" custT="1"/>
      <dgm:spPr/>
      <dgm:t>
        <a:bodyPr/>
        <a:lstStyle/>
        <a:p>
          <a:r>
            <a:rPr lang="en-US" sz="2000" b="0" dirty="0" smtClean="0"/>
            <a:t>DMS</a:t>
          </a:r>
          <a:endParaRPr lang="en-GB" sz="2000" b="0" dirty="0"/>
        </a:p>
      </dgm:t>
    </dgm:pt>
    <dgm:pt modelId="{0D15F31F-A97B-4A5E-BAEF-2BFD63A25017}" type="parTrans" cxnId="{6F52A2A6-69F4-4EAA-9306-4E5466275DC3}">
      <dgm:prSet/>
      <dgm:spPr/>
      <dgm:t>
        <a:bodyPr/>
        <a:lstStyle/>
        <a:p>
          <a:endParaRPr lang="en-GB"/>
        </a:p>
      </dgm:t>
    </dgm:pt>
    <dgm:pt modelId="{349E7E02-2128-4123-B130-BB71327F1DEF}" type="sibTrans" cxnId="{6F52A2A6-69F4-4EAA-9306-4E5466275DC3}">
      <dgm:prSet/>
      <dgm:spPr/>
      <dgm:t>
        <a:bodyPr/>
        <a:lstStyle/>
        <a:p>
          <a:endParaRPr lang="en-GB"/>
        </a:p>
      </dgm:t>
    </dgm:pt>
    <dgm:pt modelId="{99204A43-9389-4687-AAD2-A88FFB95CCD5}">
      <dgm:prSet phldrT="[Text]" custT="1"/>
      <dgm:spPr/>
      <dgm:t>
        <a:bodyPr/>
        <a:lstStyle/>
        <a:p>
          <a:r>
            <a:rPr lang="en-US" sz="1800" dirty="0" smtClean="0"/>
            <a:t>E-content</a:t>
          </a:r>
          <a:endParaRPr lang="en-GB" sz="1800" dirty="0"/>
        </a:p>
      </dgm:t>
    </dgm:pt>
    <dgm:pt modelId="{D1D7EC50-45AE-4CA9-A155-F4D4C4AE9F07}" type="parTrans" cxnId="{885A7B08-A6E4-4547-B76F-4BD54FB83212}">
      <dgm:prSet/>
      <dgm:spPr/>
      <dgm:t>
        <a:bodyPr/>
        <a:lstStyle/>
        <a:p>
          <a:endParaRPr lang="en-GB"/>
        </a:p>
      </dgm:t>
    </dgm:pt>
    <dgm:pt modelId="{A6F31C02-4DDA-4D9E-9CFC-4FE55895E84C}" type="sibTrans" cxnId="{885A7B08-A6E4-4547-B76F-4BD54FB83212}">
      <dgm:prSet/>
      <dgm:spPr/>
      <dgm:t>
        <a:bodyPr/>
        <a:lstStyle/>
        <a:p>
          <a:endParaRPr lang="en-GB"/>
        </a:p>
      </dgm:t>
    </dgm:pt>
    <dgm:pt modelId="{D1F93C5C-E45D-4D8D-BDF2-270A926711CE}">
      <dgm:prSet phldrT="[Text]" custT="1"/>
      <dgm:spPr/>
      <dgm:t>
        <a:bodyPr/>
        <a:lstStyle/>
        <a:p>
          <a:r>
            <a:rPr lang="en-US" sz="2000" dirty="0" smtClean="0"/>
            <a:t>LMS</a:t>
          </a:r>
          <a:endParaRPr lang="en-GB" sz="2000" dirty="0"/>
        </a:p>
      </dgm:t>
    </dgm:pt>
    <dgm:pt modelId="{EBCA32C8-6D44-4680-88E5-13D070CD156C}" type="parTrans" cxnId="{D6AF89EB-D767-4AB5-B9EB-4DBEE77F2D6F}">
      <dgm:prSet/>
      <dgm:spPr/>
      <dgm:t>
        <a:bodyPr/>
        <a:lstStyle/>
        <a:p>
          <a:endParaRPr lang="en-GB"/>
        </a:p>
      </dgm:t>
    </dgm:pt>
    <dgm:pt modelId="{A3F27988-ED80-4719-8667-1AD64FD83693}" type="sibTrans" cxnId="{D6AF89EB-D767-4AB5-B9EB-4DBEE77F2D6F}">
      <dgm:prSet/>
      <dgm:spPr/>
      <dgm:t>
        <a:bodyPr/>
        <a:lstStyle/>
        <a:p>
          <a:endParaRPr lang="en-GB"/>
        </a:p>
      </dgm:t>
    </dgm:pt>
    <dgm:pt modelId="{5447501D-8B8A-4181-B6E7-EE3C52F029E7}" type="pres">
      <dgm:prSet presAssocID="{8DC4490C-DE87-4C80-BF37-4D1E92D00024}" presName="Name0" presStyleCnt="0">
        <dgm:presLayoutVars>
          <dgm:chMax val="1"/>
          <dgm:dir/>
          <dgm:animLvl val="ctr"/>
          <dgm:resizeHandles val="exact"/>
        </dgm:presLayoutVars>
      </dgm:prSet>
      <dgm:spPr/>
      <dgm:t>
        <a:bodyPr/>
        <a:lstStyle/>
        <a:p>
          <a:endParaRPr lang="en-GB"/>
        </a:p>
      </dgm:t>
    </dgm:pt>
    <dgm:pt modelId="{7BCAFD58-FF3A-4C8F-8CA2-DA69511B571D}" type="pres">
      <dgm:prSet presAssocID="{86295943-4FF8-4931-9221-9C0DD3158257}" presName="centerShape" presStyleLbl="node0" presStyleIdx="0" presStyleCnt="1"/>
      <dgm:spPr/>
      <dgm:t>
        <a:bodyPr/>
        <a:lstStyle/>
        <a:p>
          <a:endParaRPr lang="en-GB"/>
        </a:p>
      </dgm:t>
    </dgm:pt>
    <dgm:pt modelId="{4B137C33-C3D9-40A5-A5AC-D35AEEFF5953}" type="pres">
      <dgm:prSet presAssocID="{61C476A2-4B2C-45BE-AAF6-20567267AB9D}" presName="node" presStyleLbl="node1" presStyleIdx="0" presStyleCnt="4">
        <dgm:presLayoutVars>
          <dgm:bulletEnabled val="1"/>
        </dgm:presLayoutVars>
      </dgm:prSet>
      <dgm:spPr/>
      <dgm:t>
        <a:bodyPr/>
        <a:lstStyle/>
        <a:p>
          <a:endParaRPr lang="en-GB"/>
        </a:p>
      </dgm:t>
    </dgm:pt>
    <dgm:pt modelId="{35350938-3AB9-40B7-854F-7A81F158E3FC}" type="pres">
      <dgm:prSet presAssocID="{61C476A2-4B2C-45BE-AAF6-20567267AB9D}" presName="dummy" presStyleCnt="0"/>
      <dgm:spPr/>
    </dgm:pt>
    <dgm:pt modelId="{9833A574-CEBB-4367-82F3-D3084D64AEE3}" type="pres">
      <dgm:prSet presAssocID="{F951B9C9-958B-4BC1-8C3B-42E54BCDF0CE}" presName="sibTrans" presStyleLbl="sibTrans2D1" presStyleIdx="0" presStyleCnt="4"/>
      <dgm:spPr/>
      <dgm:t>
        <a:bodyPr/>
        <a:lstStyle/>
        <a:p>
          <a:endParaRPr lang="en-GB"/>
        </a:p>
      </dgm:t>
    </dgm:pt>
    <dgm:pt modelId="{AB8EF2E2-B2C5-464E-9CE5-C8CB989585D7}" type="pres">
      <dgm:prSet presAssocID="{55DAFD55-0E59-4435-A36C-A3C86EBFAF9B}" presName="node" presStyleLbl="node1" presStyleIdx="1" presStyleCnt="4">
        <dgm:presLayoutVars>
          <dgm:bulletEnabled val="1"/>
        </dgm:presLayoutVars>
      </dgm:prSet>
      <dgm:spPr/>
      <dgm:t>
        <a:bodyPr/>
        <a:lstStyle/>
        <a:p>
          <a:endParaRPr lang="en-GB"/>
        </a:p>
      </dgm:t>
    </dgm:pt>
    <dgm:pt modelId="{C870A190-8BA5-4AB2-97FE-30B505E19477}" type="pres">
      <dgm:prSet presAssocID="{55DAFD55-0E59-4435-A36C-A3C86EBFAF9B}" presName="dummy" presStyleCnt="0"/>
      <dgm:spPr/>
    </dgm:pt>
    <dgm:pt modelId="{4CD4C368-A64C-47DD-8A8A-5F5F49F39E50}" type="pres">
      <dgm:prSet presAssocID="{349E7E02-2128-4123-B130-BB71327F1DEF}" presName="sibTrans" presStyleLbl="sibTrans2D1" presStyleIdx="1" presStyleCnt="4"/>
      <dgm:spPr/>
      <dgm:t>
        <a:bodyPr/>
        <a:lstStyle/>
        <a:p>
          <a:endParaRPr lang="en-GB"/>
        </a:p>
      </dgm:t>
    </dgm:pt>
    <dgm:pt modelId="{4F5C273D-D97D-45E9-B372-AB81A562383B}" type="pres">
      <dgm:prSet presAssocID="{99204A43-9389-4687-AAD2-A88FFB95CCD5}" presName="node" presStyleLbl="node1" presStyleIdx="2" presStyleCnt="4">
        <dgm:presLayoutVars>
          <dgm:bulletEnabled val="1"/>
        </dgm:presLayoutVars>
      </dgm:prSet>
      <dgm:spPr/>
      <dgm:t>
        <a:bodyPr/>
        <a:lstStyle/>
        <a:p>
          <a:endParaRPr lang="en-GB"/>
        </a:p>
      </dgm:t>
    </dgm:pt>
    <dgm:pt modelId="{4CFCE176-FDE8-4192-A9F9-0F0CCC98C2CD}" type="pres">
      <dgm:prSet presAssocID="{99204A43-9389-4687-AAD2-A88FFB95CCD5}" presName="dummy" presStyleCnt="0"/>
      <dgm:spPr/>
    </dgm:pt>
    <dgm:pt modelId="{05D5BDFB-6C74-4C73-8763-3528EE55D690}" type="pres">
      <dgm:prSet presAssocID="{A6F31C02-4DDA-4D9E-9CFC-4FE55895E84C}" presName="sibTrans" presStyleLbl="sibTrans2D1" presStyleIdx="2" presStyleCnt="4"/>
      <dgm:spPr/>
      <dgm:t>
        <a:bodyPr/>
        <a:lstStyle/>
        <a:p>
          <a:endParaRPr lang="en-GB"/>
        </a:p>
      </dgm:t>
    </dgm:pt>
    <dgm:pt modelId="{C500183A-58D0-461B-8C76-48A0848D82A5}" type="pres">
      <dgm:prSet presAssocID="{D1F93C5C-E45D-4D8D-BDF2-270A926711CE}" presName="node" presStyleLbl="node1" presStyleIdx="3" presStyleCnt="4">
        <dgm:presLayoutVars>
          <dgm:bulletEnabled val="1"/>
        </dgm:presLayoutVars>
      </dgm:prSet>
      <dgm:spPr/>
      <dgm:t>
        <a:bodyPr/>
        <a:lstStyle/>
        <a:p>
          <a:endParaRPr lang="en-GB"/>
        </a:p>
      </dgm:t>
    </dgm:pt>
    <dgm:pt modelId="{7C841103-C875-454A-9492-FB5211F21480}" type="pres">
      <dgm:prSet presAssocID="{D1F93C5C-E45D-4D8D-BDF2-270A926711CE}" presName="dummy" presStyleCnt="0"/>
      <dgm:spPr/>
    </dgm:pt>
    <dgm:pt modelId="{6145BE11-4BD5-4C3A-A295-0CF21EE87F6A}" type="pres">
      <dgm:prSet presAssocID="{A3F27988-ED80-4719-8667-1AD64FD83693}" presName="sibTrans" presStyleLbl="sibTrans2D1" presStyleIdx="3" presStyleCnt="4"/>
      <dgm:spPr/>
      <dgm:t>
        <a:bodyPr/>
        <a:lstStyle/>
        <a:p>
          <a:endParaRPr lang="en-GB"/>
        </a:p>
      </dgm:t>
    </dgm:pt>
  </dgm:ptLst>
  <dgm:cxnLst>
    <dgm:cxn modelId="{FDB9A87E-0871-47B6-8917-34FAA05AD8E8}" type="presOf" srcId="{55DAFD55-0E59-4435-A36C-A3C86EBFAF9B}" destId="{AB8EF2E2-B2C5-464E-9CE5-C8CB989585D7}" srcOrd="0" destOrd="0" presId="urn:microsoft.com/office/officeart/2005/8/layout/radial6"/>
    <dgm:cxn modelId="{F359B29D-9140-4A69-807F-77B6EFE0477A}" type="presOf" srcId="{F951B9C9-958B-4BC1-8C3B-42E54BCDF0CE}" destId="{9833A574-CEBB-4367-82F3-D3084D64AEE3}" srcOrd="0" destOrd="0" presId="urn:microsoft.com/office/officeart/2005/8/layout/radial6"/>
    <dgm:cxn modelId="{050C7D3D-0741-4A14-96FB-C0C81F499524}" type="presOf" srcId="{D1F93C5C-E45D-4D8D-BDF2-270A926711CE}" destId="{C500183A-58D0-461B-8C76-48A0848D82A5}" srcOrd="0" destOrd="0" presId="urn:microsoft.com/office/officeart/2005/8/layout/radial6"/>
    <dgm:cxn modelId="{0DF1F6DC-7F5A-402B-A8DF-375EAE7DA6D5}" srcId="{86295943-4FF8-4931-9221-9C0DD3158257}" destId="{61C476A2-4B2C-45BE-AAF6-20567267AB9D}" srcOrd="0" destOrd="0" parTransId="{558C8633-ADD4-41E3-8618-E0DE8B7F1780}" sibTransId="{F951B9C9-958B-4BC1-8C3B-42E54BCDF0CE}"/>
    <dgm:cxn modelId="{E6F2A1A7-AA47-4AB6-A93A-CD462732994A}" type="presOf" srcId="{61C476A2-4B2C-45BE-AAF6-20567267AB9D}" destId="{4B137C33-C3D9-40A5-A5AC-D35AEEFF5953}" srcOrd="0" destOrd="0" presId="urn:microsoft.com/office/officeart/2005/8/layout/radial6"/>
    <dgm:cxn modelId="{5BA54F82-289C-4DC5-98BF-14AA8E80462F}" type="presOf" srcId="{A6F31C02-4DDA-4D9E-9CFC-4FE55895E84C}" destId="{05D5BDFB-6C74-4C73-8763-3528EE55D690}" srcOrd="0" destOrd="0" presId="urn:microsoft.com/office/officeart/2005/8/layout/radial6"/>
    <dgm:cxn modelId="{D6AF89EB-D767-4AB5-B9EB-4DBEE77F2D6F}" srcId="{86295943-4FF8-4931-9221-9C0DD3158257}" destId="{D1F93C5C-E45D-4D8D-BDF2-270A926711CE}" srcOrd="3" destOrd="0" parTransId="{EBCA32C8-6D44-4680-88E5-13D070CD156C}" sibTransId="{A3F27988-ED80-4719-8667-1AD64FD83693}"/>
    <dgm:cxn modelId="{065BEBC9-9454-4A98-B13A-BDE1DB78CCBB}" type="presOf" srcId="{99204A43-9389-4687-AAD2-A88FFB95CCD5}" destId="{4F5C273D-D97D-45E9-B372-AB81A562383B}" srcOrd="0" destOrd="0" presId="urn:microsoft.com/office/officeart/2005/8/layout/radial6"/>
    <dgm:cxn modelId="{8D1AD909-ED9B-4392-B59B-F2E659425081}" type="presOf" srcId="{349E7E02-2128-4123-B130-BB71327F1DEF}" destId="{4CD4C368-A64C-47DD-8A8A-5F5F49F39E50}" srcOrd="0" destOrd="0" presId="urn:microsoft.com/office/officeart/2005/8/layout/radial6"/>
    <dgm:cxn modelId="{98806660-F66B-4DCD-8B62-0854BEFB275C}" type="presOf" srcId="{8DC4490C-DE87-4C80-BF37-4D1E92D00024}" destId="{5447501D-8B8A-4181-B6E7-EE3C52F029E7}" srcOrd="0" destOrd="0" presId="urn:microsoft.com/office/officeart/2005/8/layout/radial6"/>
    <dgm:cxn modelId="{CAD4DCFD-AA93-4540-B171-1AD985329687}" type="presOf" srcId="{A3F27988-ED80-4719-8667-1AD64FD83693}" destId="{6145BE11-4BD5-4C3A-A295-0CF21EE87F6A}" srcOrd="0" destOrd="0" presId="urn:microsoft.com/office/officeart/2005/8/layout/radial6"/>
    <dgm:cxn modelId="{885A7B08-A6E4-4547-B76F-4BD54FB83212}" srcId="{86295943-4FF8-4931-9221-9C0DD3158257}" destId="{99204A43-9389-4687-AAD2-A88FFB95CCD5}" srcOrd="2" destOrd="0" parTransId="{D1D7EC50-45AE-4CA9-A155-F4D4C4AE9F07}" sibTransId="{A6F31C02-4DDA-4D9E-9CFC-4FE55895E84C}"/>
    <dgm:cxn modelId="{96CBCEF3-3B15-4EC3-BBA7-D197F8CB2EC7}" srcId="{8DC4490C-DE87-4C80-BF37-4D1E92D00024}" destId="{86295943-4FF8-4931-9221-9C0DD3158257}" srcOrd="0" destOrd="0" parTransId="{3E36A1C0-4D6F-49D6-8DBE-185A0BF8EF73}" sibTransId="{BE506947-B4C0-4CA5-8335-DE019F79271E}"/>
    <dgm:cxn modelId="{33B3B7EA-E4CC-4FC7-B1ED-ED3E6DF6856F}" type="presOf" srcId="{86295943-4FF8-4931-9221-9C0DD3158257}" destId="{7BCAFD58-FF3A-4C8F-8CA2-DA69511B571D}" srcOrd="0" destOrd="0" presId="urn:microsoft.com/office/officeart/2005/8/layout/radial6"/>
    <dgm:cxn modelId="{6F52A2A6-69F4-4EAA-9306-4E5466275DC3}" srcId="{86295943-4FF8-4931-9221-9C0DD3158257}" destId="{55DAFD55-0E59-4435-A36C-A3C86EBFAF9B}" srcOrd="1" destOrd="0" parTransId="{0D15F31F-A97B-4A5E-BAEF-2BFD63A25017}" sibTransId="{349E7E02-2128-4123-B130-BB71327F1DEF}"/>
    <dgm:cxn modelId="{D59EBACD-3CF7-42D4-A0E5-14BBD7C1C9BE}" type="presParOf" srcId="{5447501D-8B8A-4181-B6E7-EE3C52F029E7}" destId="{7BCAFD58-FF3A-4C8F-8CA2-DA69511B571D}" srcOrd="0" destOrd="0" presId="urn:microsoft.com/office/officeart/2005/8/layout/radial6"/>
    <dgm:cxn modelId="{7E43BD34-AA3D-46DC-8B7B-4EB933137201}" type="presParOf" srcId="{5447501D-8B8A-4181-B6E7-EE3C52F029E7}" destId="{4B137C33-C3D9-40A5-A5AC-D35AEEFF5953}" srcOrd="1" destOrd="0" presId="urn:microsoft.com/office/officeart/2005/8/layout/radial6"/>
    <dgm:cxn modelId="{DB3F5E66-DCF4-41D6-8E9E-319B50ECECF6}" type="presParOf" srcId="{5447501D-8B8A-4181-B6E7-EE3C52F029E7}" destId="{35350938-3AB9-40B7-854F-7A81F158E3FC}" srcOrd="2" destOrd="0" presId="urn:microsoft.com/office/officeart/2005/8/layout/radial6"/>
    <dgm:cxn modelId="{696CCD6B-76FE-424F-9102-E551D63290A9}" type="presParOf" srcId="{5447501D-8B8A-4181-B6E7-EE3C52F029E7}" destId="{9833A574-CEBB-4367-82F3-D3084D64AEE3}" srcOrd="3" destOrd="0" presId="urn:microsoft.com/office/officeart/2005/8/layout/radial6"/>
    <dgm:cxn modelId="{7F5A52B1-F6DC-4893-A5FD-3E147A62A576}" type="presParOf" srcId="{5447501D-8B8A-4181-B6E7-EE3C52F029E7}" destId="{AB8EF2E2-B2C5-464E-9CE5-C8CB989585D7}" srcOrd="4" destOrd="0" presId="urn:microsoft.com/office/officeart/2005/8/layout/radial6"/>
    <dgm:cxn modelId="{2DCC6E7E-761C-43A9-A7D0-ED62DD697409}" type="presParOf" srcId="{5447501D-8B8A-4181-B6E7-EE3C52F029E7}" destId="{C870A190-8BA5-4AB2-97FE-30B505E19477}" srcOrd="5" destOrd="0" presId="urn:microsoft.com/office/officeart/2005/8/layout/radial6"/>
    <dgm:cxn modelId="{E553F43A-AF04-4E9D-B914-0AC3B0101F86}" type="presParOf" srcId="{5447501D-8B8A-4181-B6E7-EE3C52F029E7}" destId="{4CD4C368-A64C-47DD-8A8A-5F5F49F39E50}" srcOrd="6" destOrd="0" presId="urn:microsoft.com/office/officeart/2005/8/layout/radial6"/>
    <dgm:cxn modelId="{7711B507-66A9-4C3D-B994-FC1F408E4D73}" type="presParOf" srcId="{5447501D-8B8A-4181-B6E7-EE3C52F029E7}" destId="{4F5C273D-D97D-45E9-B372-AB81A562383B}" srcOrd="7" destOrd="0" presId="urn:microsoft.com/office/officeart/2005/8/layout/radial6"/>
    <dgm:cxn modelId="{1C9B6415-82C7-420E-814A-754C85ED9171}" type="presParOf" srcId="{5447501D-8B8A-4181-B6E7-EE3C52F029E7}" destId="{4CFCE176-FDE8-4192-A9F9-0F0CCC98C2CD}" srcOrd="8" destOrd="0" presId="urn:microsoft.com/office/officeart/2005/8/layout/radial6"/>
    <dgm:cxn modelId="{930B0CCF-0FB9-4AA4-949A-54952DC2F077}" type="presParOf" srcId="{5447501D-8B8A-4181-B6E7-EE3C52F029E7}" destId="{05D5BDFB-6C74-4C73-8763-3528EE55D690}" srcOrd="9" destOrd="0" presId="urn:microsoft.com/office/officeart/2005/8/layout/radial6"/>
    <dgm:cxn modelId="{53318E5D-11B9-4731-8B83-AB48618BF3BB}" type="presParOf" srcId="{5447501D-8B8A-4181-B6E7-EE3C52F029E7}" destId="{C500183A-58D0-461B-8C76-48A0848D82A5}" srcOrd="10" destOrd="0" presId="urn:microsoft.com/office/officeart/2005/8/layout/radial6"/>
    <dgm:cxn modelId="{A6A27DFB-0674-443D-93A3-76EA7FAF388E}" type="presParOf" srcId="{5447501D-8B8A-4181-B6E7-EE3C52F029E7}" destId="{7C841103-C875-454A-9492-FB5211F21480}" srcOrd="11" destOrd="0" presId="urn:microsoft.com/office/officeart/2005/8/layout/radial6"/>
    <dgm:cxn modelId="{9D0ECD43-FDBA-4D3B-A0AB-434C64D3187E}" type="presParOf" srcId="{5447501D-8B8A-4181-B6E7-EE3C52F029E7}" destId="{6145BE11-4BD5-4C3A-A295-0CF21EE87F6A}" srcOrd="12" destOrd="0" presId="urn:microsoft.com/office/officeart/2005/8/layout/radial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145BE11-4BD5-4C3A-A295-0CF21EE87F6A}">
      <dsp:nvSpPr>
        <dsp:cNvPr id="0" name=""/>
        <dsp:cNvSpPr/>
      </dsp:nvSpPr>
      <dsp:spPr>
        <a:xfrm>
          <a:off x="2506581" y="357058"/>
          <a:ext cx="2378237" cy="2378237"/>
        </a:xfrm>
        <a:prstGeom prst="blockArc">
          <a:avLst>
            <a:gd name="adj1" fmla="val 10800000"/>
            <a:gd name="adj2" fmla="val 16200000"/>
            <a:gd name="adj3" fmla="val 4643"/>
          </a:avLst>
        </a:prstGeom>
        <a:solidFill>
          <a:schemeClr val="accent5">
            <a:hueOff val="-9933876"/>
            <a:satOff val="39811"/>
            <a:lumOff val="8628"/>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05D5BDFB-6C74-4C73-8763-3528EE55D690}">
      <dsp:nvSpPr>
        <dsp:cNvPr id="0" name=""/>
        <dsp:cNvSpPr/>
      </dsp:nvSpPr>
      <dsp:spPr>
        <a:xfrm>
          <a:off x="2506581" y="357058"/>
          <a:ext cx="2378237" cy="2378237"/>
        </a:xfrm>
        <a:prstGeom prst="blockArc">
          <a:avLst>
            <a:gd name="adj1" fmla="val 5400000"/>
            <a:gd name="adj2" fmla="val 10800000"/>
            <a:gd name="adj3" fmla="val 4643"/>
          </a:avLst>
        </a:prstGeom>
        <a:solidFill>
          <a:schemeClr val="accent5">
            <a:hueOff val="-6622584"/>
            <a:satOff val="26541"/>
            <a:lumOff val="5752"/>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4CD4C368-A64C-47DD-8A8A-5F5F49F39E50}">
      <dsp:nvSpPr>
        <dsp:cNvPr id="0" name=""/>
        <dsp:cNvSpPr/>
      </dsp:nvSpPr>
      <dsp:spPr>
        <a:xfrm>
          <a:off x="2506581" y="357058"/>
          <a:ext cx="2378237" cy="2378237"/>
        </a:xfrm>
        <a:prstGeom prst="blockArc">
          <a:avLst>
            <a:gd name="adj1" fmla="val 0"/>
            <a:gd name="adj2" fmla="val 5400000"/>
            <a:gd name="adj3" fmla="val 4643"/>
          </a:avLst>
        </a:prstGeom>
        <a:solidFill>
          <a:schemeClr val="accent5">
            <a:hueOff val="-3311292"/>
            <a:satOff val="13270"/>
            <a:lumOff val="2876"/>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9833A574-CEBB-4367-82F3-D3084D64AEE3}">
      <dsp:nvSpPr>
        <dsp:cNvPr id="0" name=""/>
        <dsp:cNvSpPr/>
      </dsp:nvSpPr>
      <dsp:spPr>
        <a:xfrm>
          <a:off x="2506581" y="357058"/>
          <a:ext cx="2378237" cy="2378237"/>
        </a:xfrm>
        <a:prstGeom prst="blockArc">
          <a:avLst>
            <a:gd name="adj1" fmla="val 16200000"/>
            <a:gd name="adj2" fmla="val 0"/>
            <a:gd name="adj3" fmla="val 4643"/>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sp>
    <dsp:sp modelId="{7BCAFD58-FF3A-4C8F-8CA2-DA69511B571D}">
      <dsp:nvSpPr>
        <dsp:cNvPr id="0" name=""/>
        <dsp:cNvSpPr/>
      </dsp:nvSpPr>
      <dsp:spPr>
        <a:xfrm>
          <a:off x="3148021" y="998499"/>
          <a:ext cx="1095356" cy="1095356"/>
        </a:xfrm>
        <a:prstGeom prst="ellipse">
          <a:avLst/>
        </a:prstGeom>
        <a:solidFill>
          <a:schemeClr val="accent4">
            <a:hueOff val="0"/>
            <a:satOff val="0"/>
            <a:lumOff val="0"/>
            <a:alphaOff val="0"/>
          </a:schemeClr>
        </a:solid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866900">
            <a:lnSpc>
              <a:spcPct val="90000"/>
            </a:lnSpc>
            <a:spcBef>
              <a:spcPct val="0"/>
            </a:spcBef>
            <a:spcAft>
              <a:spcPct val="35000"/>
            </a:spcAft>
          </a:pPr>
          <a:r>
            <a:rPr lang="en-US" sz="4200" kern="1200" dirty="0" smtClean="0"/>
            <a:t>IPS</a:t>
          </a:r>
          <a:endParaRPr lang="en-GB" sz="4200" kern="1200" dirty="0"/>
        </a:p>
      </dsp:txBody>
      <dsp:txXfrm>
        <a:off x="3148021" y="998499"/>
        <a:ext cx="1095356" cy="1095356"/>
      </dsp:txXfrm>
    </dsp:sp>
    <dsp:sp modelId="{4B137C33-C3D9-40A5-A5AC-D35AEEFF5953}">
      <dsp:nvSpPr>
        <dsp:cNvPr id="0" name=""/>
        <dsp:cNvSpPr/>
      </dsp:nvSpPr>
      <dsp:spPr>
        <a:xfrm>
          <a:off x="3312325" y="1287"/>
          <a:ext cx="766749" cy="766749"/>
        </a:xfrm>
        <a:prstGeom prst="ellipse">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SMS</a:t>
          </a:r>
          <a:endParaRPr lang="en-GB" sz="2000" kern="1200" dirty="0"/>
        </a:p>
      </dsp:txBody>
      <dsp:txXfrm>
        <a:off x="3312325" y="1287"/>
        <a:ext cx="766749" cy="766749"/>
      </dsp:txXfrm>
    </dsp:sp>
    <dsp:sp modelId="{AB8EF2E2-B2C5-464E-9CE5-C8CB989585D7}">
      <dsp:nvSpPr>
        <dsp:cNvPr id="0" name=""/>
        <dsp:cNvSpPr/>
      </dsp:nvSpPr>
      <dsp:spPr>
        <a:xfrm>
          <a:off x="4473840" y="1162802"/>
          <a:ext cx="766749" cy="766749"/>
        </a:xfrm>
        <a:prstGeom prst="ellipse">
          <a:avLst/>
        </a:prstGeom>
        <a:solidFill>
          <a:schemeClr val="accent5">
            <a:hueOff val="-3311292"/>
            <a:satOff val="13270"/>
            <a:lumOff val="2876"/>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0" kern="1200" dirty="0" smtClean="0"/>
            <a:t>DMS</a:t>
          </a:r>
          <a:endParaRPr lang="en-GB" sz="2000" b="0" kern="1200" dirty="0"/>
        </a:p>
      </dsp:txBody>
      <dsp:txXfrm>
        <a:off x="4473840" y="1162802"/>
        <a:ext cx="766749" cy="766749"/>
      </dsp:txXfrm>
    </dsp:sp>
    <dsp:sp modelId="{4F5C273D-D97D-45E9-B372-AB81A562383B}">
      <dsp:nvSpPr>
        <dsp:cNvPr id="0" name=""/>
        <dsp:cNvSpPr/>
      </dsp:nvSpPr>
      <dsp:spPr>
        <a:xfrm>
          <a:off x="3312325" y="2324318"/>
          <a:ext cx="766749" cy="766749"/>
        </a:xfrm>
        <a:prstGeom prst="ellipse">
          <a:avLst/>
        </a:prstGeom>
        <a:solidFill>
          <a:schemeClr val="accent5">
            <a:hueOff val="-6622584"/>
            <a:satOff val="26541"/>
            <a:lumOff val="5752"/>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E-content</a:t>
          </a:r>
          <a:endParaRPr lang="en-GB" sz="1800" kern="1200" dirty="0"/>
        </a:p>
      </dsp:txBody>
      <dsp:txXfrm>
        <a:off x="3312325" y="2324318"/>
        <a:ext cx="766749" cy="766749"/>
      </dsp:txXfrm>
    </dsp:sp>
    <dsp:sp modelId="{C500183A-58D0-461B-8C76-48A0848D82A5}">
      <dsp:nvSpPr>
        <dsp:cNvPr id="0" name=""/>
        <dsp:cNvSpPr/>
      </dsp:nvSpPr>
      <dsp:spPr>
        <a:xfrm>
          <a:off x="2150809" y="1162802"/>
          <a:ext cx="766749" cy="766749"/>
        </a:xfrm>
        <a:prstGeom prst="ellipse">
          <a:avLst/>
        </a:prstGeom>
        <a:solidFill>
          <a:schemeClr val="accent5">
            <a:hueOff val="-9933876"/>
            <a:satOff val="39811"/>
            <a:lumOff val="8628"/>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kern="1200" dirty="0" smtClean="0"/>
            <a:t>LMS</a:t>
          </a:r>
          <a:endParaRPr lang="en-GB" sz="2000" kern="1200" dirty="0"/>
        </a:p>
      </dsp:txBody>
      <dsp:txXfrm>
        <a:off x="2150809" y="1162802"/>
        <a:ext cx="766749" cy="766749"/>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7E0DF1DF-C311-490C-B417-8EECD0DF96A3}" type="datetimeFigureOut">
              <a:rPr lang="en-US"/>
              <a:pPr>
                <a:defRPr/>
              </a:pPr>
              <a:t>6/22/2011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024C5033-2849-4DD9-AABE-A1322814EFED}"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2300AFD-5E42-4ED4-BCDC-5DF82B04ED38}" type="slidenum">
              <a:rPr lang="en-US" smtClean="0">
                <a:latin typeface="Arial" pitchFamily="34" charset="0"/>
                <a:cs typeface="Arial" pitchFamily="34" charset="0"/>
              </a:rPr>
              <a:pPr/>
              <a:t>17</a:t>
            </a:fld>
            <a:endParaRPr lang="en-US" dirty="0" smtClean="0">
              <a:latin typeface="Arial" pitchFamily="34" charset="0"/>
              <a:cs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Footer Placeholder 4"/>
          <p:cNvSpPr>
            <a:spLocks noGrp="1"/>
          </p:cNvSpPr>
          <p:nvPr>
            <p:ph type="ftr" sz="quarter" idx="10"/>
          </p:nvPr>
        </p:nvSpPr>
        <p:spPr>
          <a:xfrm>
            <a:off x="381000" y="6324600"/>
            <a:ext cx="2514600" cy="365125"/>
          </a:xfrm>
        </p:spPr>
        <p:txBody>
          <a:bodyPr/>
          <a:lstStyle>
            <a:lvl1pPr>
              <a:defRPr sz="1000" i="0">
                <a:solidFill>
                  <a:schemeClr val="tx1"/>
                </a:solidFill>
              </a:defRPr>
            </a:lvl1pPr>
          </a:lstStyle>
          <a:p>
            <a:pPr>
              <a:defRPr/>
            </a:pPr>
            <a:r>
              <a:rPr lang="en-US" dirty="0"/>
              <a:t>Educational Portal of Oman.</a:t>
            </a:r>
          </a:p>
          <a:p>
            <a:pPr>
              <a:defRPr/>
            </a:pPr>
            <a:r>
              <a:rPr lang="en-US" dirty="0"/>
              <a:t>© All Rights Reserved 2011</a:t>
            </a:r>
          </a:p>
        </p:txBody>
      </p:sp>
      <p:sp>
        <p:nvSpPr>
          <p:cNvPr id="5" name="Slide Number Placeholder 5"/>
          <p:cNvSpPr>
            <a:spLocks noGrp="1"/>
          </p:cNvSpPr>
          <p:nvPr>
            <p:ph type="sldNum" sz="quarter" idx="11"/>
          </p:nvPr>
        </p:nvSpPr>
        <p:spPr>
          <a:xfrm>
            <a:off x="6705600" y="6324600"/>
            <a:ext cx="2133600" cy="365125"/>
          </a:xfrm>
        </p:spPr>
        <p:txBody>
          <a:bodyPr/>
          <a:lstStyle>
            <a:lvl1pPr>
              <a:defRPr sz="1000"/>
            </a:lvl1pPr>
          </a:lstStyle>
          <a:p>
            <a:pPr>
              <a:defRPr/>
            </a:pPr>
            <a:fld id="{ABFCE974-E99C-462F-966B-49D16E855E25}"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Educational Portal of Oman</a:t>
            </a:r>
          </a:p>
          <a:p>
            <a:pPr>
              <a:defRPr/>
            </a:pPr>
            <a:r>
              <a:rPr lang="en-US" dirty="0"/>
              <a:t>© All Rights Reserved 2011</a:t>
            </a:r>
          </a:p>
        </p:txBody>
      </p:sp>
      <p:sp>
        <p:nvSpPr>
          <p:cNvPr id="5"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3380A6CE-8F46-4411-8FA7-D08454EC714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Educational Portal of Oman</a:t>
            </a:r>
          </a:p>
          <a:p>
            <a:pPr>
              <a:defRPr/>
            </a:pPr>
            <a:r>
              <a:rPr lang="en-US" dirty="0"/>
              <a:t>© All Rights Reserved 2011</a:t>
            </a:r>
          </a:p>
        </p:txBody>
      </p:sp>
      <p:sp>
        <p:nvSpPr>
          <p:cNvPr id="5"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A324105A-9FA4-4D3C-BB9E-F6E88FB7738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Educational Portal of Oman</a:t>
            </a:r>
          </a:p>
          <a:p>
            <a:pPr>
              <a:defRPr/>
            </a:pPr>
            <a:r>
              <a:rPr lang="en-US" dirty="0"/>
              <a:t>© All Rights Reserved 2011</a:t>
            </a:r>
          </a:p>
        </p:txBody>
      </p:sp>
      <p:sp>
        <p:nvSpPr>
          <p:cNvPr id="6"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EED93160-C90C-405A-9E73-A92074625CAC}"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ITA Donations Portal</a:t>
            </a:r>
          </a:p>
          <a:p>
            <a:pPr>
              <a:defRPr/>
            </a:pPr>
            <a:r>
              <a:rPr lang="en-US" dirty="0"/>
              <a:t>© All Rights Reserved 2011</a:t>
            </a:r>
          </a:p>
        </p:txBody>
      </p:sp>
      <p:sp>
        <p:nvSpPr>
          <p:cNvPr id="8"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56D6D1A0-2115-47EF-A9AF-DADCFD6422A7}"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ITA Donations Portal</a:t>
            </a:r>
          </a:p>
          <a:p>
            <a:pPr>
              <a:defRPr/>
            </a:pPr>
            <a:r>
              <a:rPr lang="en-US" dirty="0"/>
              <a:t>© All Rights Reserved 2011</a:t>
            </a:r>
          </a:p>
        </p:txBody>
      </p:sp>
      <p:sp>
        <p:nvSpPr>
          <p:cNvPr id="4"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A935E4C4-40FC-4574-B237-D810FC6C4DB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ITA Donations Portal</a:t>
            </a:r>
          </a:p>
          <a:p>
            <a:pPr>
              <a:defRPr/>
            </a:pPr>
            <a:r>
              <a:rPr lang="en-US" dirty="0"/>
              <a:t>© All Rights Reserved 2011</a:t>
            </a:r>
          </a:p>
        </p:txBody>
      </p:sp>
      <p:sp>
        <p:nvSpPr>
          <p:cNvPr id="3"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393E6932-4A11-409A-80EE-57A0C2025F18}"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ITA Donations Portal</a:t>
            </a:r>
          </a:p>
          <a:p>
            <a:pPr>
              <a:defRPr/>
            </a:pPr>
            <a:r>
              <a:rPr lang="en-US" dirty="0"/>
              <a:t>© All Rights Reserved 2011</a:t>
            </a:r>
          </a:p>
        </p:txBody>
      </p:sp>
      <p:sp>
        <p:nvSpPr>
          <p:cNvPr id="6"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7BBCEC40-E38A-493C-8AE6-98FFBCF2866E}"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ITA Donations Portal</a:t>
            </a:r>
          </a:p>
          <a:p>
            <a:pPr>
              <a:defRPr/>
            </a:pPr>
            <a:r>
              <a:rPr lang="en-US" dirty="0"/>
              <a:t>© All Rights Reserved 2011</a:t>
            </a:r>
          </a:p>
        </p:txBody>
      </p:sp>
      <p:sp>
        <p:nvSpPr>
          <p:cNvPr id="6"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542BE738-7379-4885-9905-6F93185FEEF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ITA Donations Portal</a:t>
            </a:r>
          </a:p>
          <a:p>
            <a:pPr>
              <a:defRPr/>
            </a:pPr>
            <a:r>
              <a:rPr lang="en-US" dirty="0"/>
              <a:t>© All Rights Reserved 2011</a:t>
            </a:r>
          </a:p>
        </p:txBody>
      </p:sp>
      <p:sp>
        <p:nvSpPr>
          <p:cNvPr id="5"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FCD9D142-6FFC-47BB-8283-47C4EF77CBD3}"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4"/>
          <p:cNvSpPr>
            <a:spLocks noGrp="1"/>
          </p:cNvSpPr>
          <p:nvPr>
            <p:ph type="ftr" sz="quarter" idx="10"/>
          </p:nvPr>
        </p:nvSpPr>
        <p:spPr>
          <a:xfrm>
            <a:off x="228600" y="6356350"/>
            <a:ext cx="2514600" cy="365125"/>
          </a:xfrm>
        </p:spPr>
        <p:txBody>
          <a:bodyPr/>
          <a:lstStyle>
            <a:lvl1pPr>
              <a:defRPr sz="1000" i="0">
                <a:solidFill>
                  <a:schemeClr val="tx1"/>
                </a:solidFill>
              </a:defRPr>
            </a:lvl1pPr>
          </a:lstStyle>
          <a:p>
            <a:pPr>
              <a:defRPr/>
            </a:pPr>
            <a:r>
              <a:rPr lang="en-US" dirty="0"/>
              <a:t>ITA Donations Portal</a:t>
            </a:r>
          </a:p>
          <a:p>
            <a:pPr>
              <a:defRPr/>
            </a:pPr>
            <a:r>
              <a:rPr lang="en-US" dirty="0"/>
              <a:t>© All Rights Reserved 2011</a:t>
            </a:r>
          </a:p>
        </p:txBody>
      </p:sp>
      <p:sp>
        <p:nvSpPr>
          <p:cNvPr id="5" name="Slide Number Placeholder 5"/>
          <p:cNvSpPr>
            <a:spLocks noGrp="1"/>
          </p:cNvSpPr>
          <p:nvPr>
            <p:ph type="sldNum" sz="quarter" idx="11"/>
          </p:nvPr>
        </p:nvSpPr>
        <p:spPr>
          <a:xfrm>
            <a:off x="6858000" y="6356350"/>
            <a:ext cx="2133600" cy="365125"/>
          </a:xfrm>
        </p:spPr>
        <p:txBody>
          <a:bodyPr/>
          <a:lstStyle>
            <a:lvl1pPr>
              <a:defRPr sz="1000"/>
            </a:lvl1pPr>
          </a:lstStyle>
          <a:p>
            <a:pPr>
              <a:defRPr/>
            </a:pPr>
            <a:fld id="{0B310832-DDC9-4995-856D-9F05FE2E9000}"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457200" y="6356350"/>
            <a:ext cx="2514600" cy="365125"/>
          </a:xfrm>
          <a:prstGeom prst="rect">
            <a:avLst/>
          </a:prstGeom>
        </p:spPr>
        <p:txBody>
          <a:bodyPr vert="horz" lIns="9144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tabLst/>
              <a:defRPr sz="1000" b="1" i="1">
                <a:solidFill>
                  <a:prstClr val="black"/>
                </a:solidFill>
                <a:latin typeface="+mn-lt"/>
                <a:cs typeface="+mn-cs"/>
              </a:defRPr>
            </a:lvl1pPr>
          </a:lstStyle>
          <a:p>
            <a:pPr>
              <a:defRPr/>
            </a:pPr>
            <a:r>
              <a:rPr lang="en-US" dirty="0"/>
              <a:t>Educational Portal of Oman.</a:t>
            </a:r>
          </a:p>
          <a:p>
            <a:pPr>
              <a:defRPr/>
            </a:pPr>
            <a:r>
              <a:rPr lang="en-US" dirty="0"/>
              <a:t>© All Rights Reserved 2011</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000" b="1">
                <a:solidFill>
                  <a:schemeClr val="tx1"/>
                </a:solidFill>
                <a:latin typeface="+mn-lt"/>
                <a:cs typeface="+mn-cs"/>
              </a:defRPr>
            </a:lvl1pPr>
          </a:lstStyle>
          <a:p>
            <a:pPr>
              <a:defRPr/>
            </a:pPr>
            <a:fld id="{EDD3E093-81C0-48F8-A1DC-4EE62C192BE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Lst>
  <p:hf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jpeg"/><Relationship Id="rId3" Type="http://schemas.openxmlformats.org/officeDocument/2006/relationships/image" Target="../media/image2.jpe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28.jpeg"/><Relationship Id="rId2"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27.jpeg"/><Relationship Id="rId4" Type="http://schemas.openxmlformats.org/officeDocument/2006/relationships/image" Target="../media/image26.jpeg"/></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8.jpeg"/><Relationship Id="rId4" Type="http://schemas.openxmlformats.org/officeDocument/2006/relationships/diagramLayout" Target="../diagrams/layout1.xml"/><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32.jpeg"/><Relationship Id="rId4" Type="http://schemas.openxmlformats.org/officeDocument/2006/relationships/image" Target="../media/image31.jpeg"/></Relationships>
</file>

<file path=ppt/slides/_rels/slide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35.jpeg"/><Relationship Id="rId4" Type="http://schemas.openxmlformats.org/officeDocument/2006/relationships/image" Target="../media/image34.png"/></Relationships>
</file>

<file path=ppt/slides/_rels/slide9.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image" Target="../media/image36.jpeg"/><Relationship Id="rId1"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28.jpeg"/><Relationship Id="rId4" Type="http://schemas.openxmlformats.org/officeDocument/2006/relationships/image" Target="../media/image38.jpeg"/><Relationship Id="rId9"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44.jpeg"/></Relationships>
</file>

<file path=ppt/slides/_rels/slide1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12.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25.jpeg"/><Relationship Id="rId7" Type="http://schemas.openxmlformats.org/officeDocument/2006/relationships/image" Target="../media/image51.jpeg"/><Relationship Id="rId2" Type="http://schemas.openxmlformats.org/officeDocument/2006/relationships/image" Target="../media/image49.jpeg"/><Relationship Id="rId1" Type="http://schemas.openxmlformats.org/officeDocument/2006/relationships/slideLayout" Target="../slideLayouts/slideLayout1.xml"/><Relationship Id="rId6" Type="http://schemas.openxmlformats.org/officeDocument/2006/relationships/image" Target="../media/image50.jpeg"/><Relationship Id="rId5" Type="http://schemas.openxmlformats.org/officeDocument/2006/relationships/image" Target="../media/image27.jpeg"/><Relationship Id="rId10" Type="http://schemas.openxmlformats.org/officeDocument/2006/relationships/image" Target="../media/image13.jpeg"/><Relationship Id="rId4" Type="http://schemas.openxmlformats.org/officeDocument/2006/relationships/image" Target="../media/image26.jpeg"/><Relationship Id="rId9" Type="http://schemas.openxmlformats.org/officeDocument/2006/relationships/image" Target="../media/image41.jpeg"/></Relationships>
</file>

<file path=ppt/slides/_rels/slide1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jpeg"/><Relationship Id="rId7" Type="http://schemas.openxmlformats.org/officeDocument/2006/relationships/image" Target="../media/image61.jpeg"/><Relationship Id="rId2" Type="http://schemas.openxmlformats.org/officeDocument/2006/relationships/image" Target="../media/image29.png"/><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emf"/><Relationship Id="rId4" Type="http://schemas.openxmlformats.org/officeDocument/2006/relationships/image" Target="../media/image58.jpeg"/><Relationship Id="rId9"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8" Type="http://schemas.openxmlformats.org/officeDocument/2006/relationships/image" Target="../media/image68.jpeg"/><Relationship Id="rId3" Type="http://schemas.openxmlformats.org/officeDocument/2006/relationships/image" Target="../media/image58.jpeg"/><Relationship Id="rId7" Type="http://schemas.openxmlformats.org/officeDocument/2006/relationships/image" Target="../media/image13.jpeg"/><Relationship Id="rId2" Type="http://schemas.openxmlformats.org/officeDocument/2006/relationships/image" Target="../media/image57.jpe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jpeg"/><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71.png"/><Relationship Id="rId2" Type="http://schemas.openxmlformats.org/officeDocument/2006/relationships/image" Target="../media/image57.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70.png"/><Relationship Id="rId4" Type="http://schemas.openxmlformats.org/officeDocument/2006/relationships/image" Target="../media/image69.jpeg"/></Relationships>
</file>

<file path=ppt/slides/_rels/slide20.xml.rels><?xml version="1.0" encoding="UTF-8" standalone="yes"?>
<Relationships xmlns="http://schemas.openxmlformats.org/package/2006/relationships"><Relationship Id="rId3" Type="http://schemas.openxmlformats.org/officeDocument/2006/relationships/image" Target="../media/image58.jpeg"/><Relationship Id="rId7" Type="http://schemas.openxmlformats.org/officeDocument/2006/relationships/image" Target="../media/image74.jpeg"/><Relationship Id="rId2" Type="http://schemas.openxmlformats.org/officeDocument/2006/relationships/image" Target="../media/image57.jpe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13.jpeg"/><Relationship Id="rId4" Type="http://schemas.openxmlformats.org/officeDocument/2006/relationships/image" Target="../media/image72.jpeg"/></Relationships>
</file>

<file path=ppt/slides/_rels/slide21.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5.jpeg"/><Relationship Id="rId7" Type="http://schemas.openxmlformats.org/officeDocument/2006/relationships/image" Target="../media/image79.jpeg"/><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image" Target="../media/image78.jpeg"/><Relationship Id="rId5" Type="http://schemas.openxmlformats.org/officeDocument/2006/relationships/image" Target="../media/image77.jpeg"/><Relationship Id="rId10" Type="http://schemas.openxmlformats.org/officeDocument/2006/relationships/image" Target="../media/image13.jpeg"/><Relationship Id="rId4" Type="http://schemas.openxmlformats.org/officeDocument/2006/relationships/image" Target="../media/image76.jpeg"/><Relationship Id="rId9" Type="http://schemas.openxmlformats.org/officeDocument/2006/relationships/image" Target="../media/image81.jpeg"/></Relationships>
</file>

<file path=ppt/slides/_rels/slide22.xml.rels><?xml version="1.0" encoding="UTF-8" standalone="yes"?>
<Relationships xmlns="http://schemas.openxmlformats.org/package/2006/relationships"><Relationship Id="rId3" Type="http://schemas.openxmlformats.org/officeDocument/2006/relationships/image" Target="../media/image82.jpeg"/><Relationship Id="rId7" Type="http://schemas.openxmlformats.org/officeDocument/2006/relationships/image" Target="../media/image85.jpeg"/><Relationship Id="rId2" Type="http://schemas.openxmlformats.org/officeDocument/2006/relationships/image" Target="../media/image58.jpeg"/><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84.jpeg"/><Relationship Id="rId4" Type="http://schemas.openxmlformats.org/officeDocument/2006/relationships/image" Target="../media/image83.jpeg"/></Relationships>
</file>

<file path=ppt/slides/_rels/slide23.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Rounded Rectangle 5"/>
          <p:cNvSpPr/>
          <p:nvPr/>
        </p:nvSpPr>
        <p:spPr>
          <a:xfrm>
            <a:off x="381000" y="838201"/>
            <a:ext cx="7162800" cy="4648200"/>
          </a:xfrm>
          <a:prstGeom prst="roundRect">
            <a:avLst>
              <a:gd name="adj" fmla="val 1226"/>
            </a:avLst>
          </a:prstGeom>
          <a:solidFill>
            <a:schemeClr val="bg1"/>
          </a:solidFill>
          <a:ln w="76200">
            <a:solidFill>
              <a:schemeClr val="tx2"/>
            </a:solidFill>
          </a:ln>
          <a:effectLst>
            <a:outerShdw blurRad="50800" dist="38100" dir="10800000" algn="r" rotWithShape="0">
              <a:prstClr val="black">
                <a:alpha val="40000"/>
              </a:prstClr>
            </a:outerShdw>
            <a:reflection blurRad="6350" stA="52000" endA="300" endPos="35000" dir="5400000" sy="-100000" algn="bl" rotWithShape="0"/>
          </a:effectLst>
          <a:scene3d>
            <a:camera prst="perspectiveContrastingRightFacing">
              <a:rot lat="170509" lon="20736677" rev="11714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TextBox 11"/>
          <p:cNvSpPr txBox="1"/>
          <p:nvPr/>
        </p:nvSpPr>
        <p:spPr>
          <a:xfrm>
            <a:off x="76200" y="762000"/>
            <a:ext cx="6791475" cy="584775"/>
          </a:xfrm>
          <a:prstGeom prst="rect">
            <a:avLst/>
          </a:prstGeom>
          <a:noFill/>
        </p:spPr>
        <p:txBody>
          <a:bodyPr wrap="none">
            <a:spAutoFit/>
          </a:bodyPr>
          <a:lstStyle/>
          <a:p>
            <a:pPr fontAlgn="auto">
              <a:spcBef>
                <a:spcPts val="0"/>
              </a:spcBef>
              <a:spcAft>
                <a:spcPts val="0"/>
              </a:spcAft>
              <a:defRPr/>
            </a:pPr>
            <a:r>
              <a:rPr lang="en-US" sz="3200" dirty="0">
                <a:solidFill>
                  <a:schemeClr val="tx2"/>
                </a:solidFill>
                <a:latin typeface="+mj-lt"/>
                <a:cs typeface="Arial" charset="0"/>
              </a:rPr>
              <a:t>Educational </a:t>
            </a:r>
            <a:r>
              <a:rPr lang="en-US" sz="3200" dirty="0" smtClean="0">
                <a:solidFill>
                  <a:schemeClr val="tx2"/>
                </a:solidFill>
                <a:latin typeface="+mj-lt"/>
                <a:cs typeface="Arial" charset="0"/>
              </a:rPr>
              <a:t>Portal|</a:t>
            </a:r>
            <a:r>
              <a:rPr lang="en-US" sz="2000" dirty="0" smtClean="0">
                <a:solidFill>
                  <a:schemeClr val="tx2"/>
                </a:solidFill>
                <a:latin typeface="+mj-lt"/>
                <a:cs typeface="Arial" charset="0"/>
              </a:rPr>
              <a:t>Better </a:t>
            </a:r>
            <a:r>
              <a:rPr lang="en-US" sz="2000" dirty="0">
                <a:solidFill>
                  <a:schemeClr val="tx2"/>
                </a:solidFill>
                <a:latin typeface="+mj-lt"/>
                <a:cs typeface="Arial" charset="0"/>
              </a:rPr>
              <a:t>Education – A </a:t>
            </a:r>
            <a:r>
              <a:rPr lang="en-US" sz="2000" dirty="0" smtClean="0">
                <a:solidFill>
                  <a:schemeClr val="tx2"/>
                </a:solidFill>
                <a:latin typeface="+mj-lt"/>
                <a:cs typeface="Arial" charset="0"/>
              </a:rPr>
              <a:t>Shiny </a:t>
            </a:r>
            <a:r>
              <a:rPr lang="en-US" sz="2000" dirty="0">
                <a:solidFill>
                  <a:schemeClr val="tx2"/>
                </a:solidFill>
                <a:latin typeface="+mj-lt"/>
                <a:cs typeface="Arial" charset="0"/>
              </a:rPr>
              <a:t>Oman</a:t>
            </a:r>
          </a:p>
        </p:txBody>
      </p:sp>
      <p:pic>
        <p:nvPicPr>
          <p:cNvPr id="2061" name="Picture 13"/>
          <p:cNvPicPr>
            <a:picLocks noChangeAspect="1" noChangeArrowheads="1"/>
          </p:cNvPicPr>
          <p:nvPr/>
        </p:nvPicPr>
        <p:blipFill>
          <a:blip r:embed="rId2" cstate="email"/>
          <a:srcRect/>
          <a:stretch>
            <a:fillRect/>
          </a:stretch>
        </p:blipFill>
        <p:spPr bwMode="auto">
          <a:xfrm>
            <a:off x="7620000" y="5624111"/>
            <a:ext cx="838031" cy="10829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2" name="TextBox 21"/>
          <p:cNvSpPr txBox="1"/>
          <p:nvPr/>
        </p:nvSpPr>
        <p:spPr>
          <a:xfrm>
            <a:off x="5292725" y="4872038"/>
            <a:ext cx="1546225" cy="307975"/>
          </a:xfrm>
          <a:prstGeom prst="rect">
            <a:avLst/>
          </a:prstGeom>
          <a:noFill/>
        </p:spPr>
        <p:txBody>
          <a:bodyPr wrap="none">
            <a:spAutoFit/>
          </a:bodyPr>
          <a:lstStyle/>
          <a:p>
            <a:pPr algn="r" fontAlgn="auto">
              <a:spcBef>
                <a:spcPts val="0"/>
              </a:spcBef>
              <a:spcAft>
                <a:spcPts val="0"/>
              </a:spcAft>
              <a:defRPr/>
            </a:pPr>
            <a:r>
              <a:rPr lang="en-US" sz="1400" b="1" dirty="0">
                <a:solidFill>
                  <a:schemeClr val="tx2">
                    <a:lumMod val="60000"/>
                    <a:lumOff val="40000"/>
                  </a:schemeClr>
                </a:solidFill>
                <a:latin typeface="+mj-lt"/>
                <a:cs typeface="+mn-cs"/>
              </a:rPr>
              <a:t>www.moe.gov.om</a:t>
            </a:r>
          </a:p>
        </p:txBody>
      </p:sp>
      <p:pic>
        <p:nvPicPr>
          <p:cNvPr id="13321" name="Picture 284" descr="D:\Back up\OMAN\ITA\Phase 1\MoE\eproject MOE\Newspaper articles and pictures\pictures\11.JPG"/>
          <p:cNvPicPr>
            <a:picLocks noChangeAspect="1" noChangeArrowheads="1"/>
          </p:cNvPicPr>
          <p:nvPr/>
        </p:nvPicPr>
        <p:blipFill>
          <a:blip r:embed="rId3" cstate="print"/>
          <a:srcRect/>
          <a:stretch>
            <a:fillRect/>
          </a:stretch>
        </p:blipFill>
        <p:spPr bwMode="auto">
          <a:xfrm rot="-174228">
            <a:off x="342900" y="1503363"/>
            <a:ext cx="6661150" cy="3435350"/>
          </a:xfrm>
          <a:prstGeom prst="rect">
            <a:avLst/>
          </a:prstGeom>
          <a:noFill/>
          <a:ln w="9525">
            <a:noFill/>
            <a:miter lim="800000"/>
            <a:headEnd/>
            <a:tailEnd/>
          </a:ln>
        </p:spPr>
      </p:pic>
      <p:pic>
        <p:nvPicPr>
          <p:cNvPr id="14346" name="Picture 22" descr="D:\Back up\OMAN\ITA\Phase 1\MoE\Supporting Docs\MOE_Logo\Ministry_Logo_English.jpg"/>
          <p:cNvPicPr>
            <a:picLocks noChangeAspect="1" noChangeArrowheads="1"/>
          </p:cNvPicPr>
          <p:nvPr/>
        </p:nvPicPr>
        <p:blipFill>
          <a:blip r:embed="rId4" cstate="print"/>
          <a:srcRect/>
          <a:stretch>
            <a:fillRect/>
          </a:stretch>
        </p:blipFill>
        <p:spPr bwMode="auto">
          <a:xfrm>
            <a:off x="7543800" y="76200"/>
            <a:ext cx="995363" cy="1030287"/>
          </a:xfrm>
          <a:prstGeom prst="rect">
            <a:avLst/>
          </a:prstGeom>
          <a:noFill/>
          <a:ln w="9525">
            <a:noFill/>
            <a:miter lim="800000"/>
            <a:headEnd/>
            <a:tailEnd/>
          </a:ln>
          <a:effectLst>
            <a:glow rad="139700">
              <a:schemeClr val="accent5">
                <a:satMod val="175000"/>
                <a:alpha val="40000"/>
              </a:schemeClr>
            </a:glow>
          </a:effectLst>
        </p:spPr>
      </p:pic>
      <p:pic>
        <p:nvPicPr>
          <p:cNvPr id="14353" name="Picture 23" descr="D:\Back up\OMAN\ITA\Phase 1\MoE\eproject MOE\Newspaper articles and pictures\pictures\1.JPG"/>
          <p:cNvPicPr>
            <a:picLocks noChangeAspect="1" noChangeArrowheads="1"/>
          </p:cNvPicPr>
          <p:nvPr/>
        </p:nvPicPr>
        <p:blipFill>
          <a:blip r:embed="rId5" cstate="print"/>
          <a:srcRect/>
          <a:stretch>
            <a:fillRect/>
          </a:stretch>
        </p:blipFill>
        <p:spPr bwMode="auto">
          <a:xfrm>
            <a:off x="533400" y="5867400"/>
            <a:ext cx="1087438" cy="839788"/>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4354" name="Picture 18" descr="D:\Back up\OMAN\ITA\Phase 1\MoE\eproject MOE\Newspaper articles and pictures\pictures\2.JPG"/>
          <p:cNvPicPr>
            <a:picLocks noChangeAspect="1" noChangeArrowheads="1"/>
          </p:cNvPicPr>
          <p:nvPr/>
        </p:nvPicPr>
        <p:blipFill>
          <a:blip r:embed="rId6" cstate="print"/>
          <a:srcRect/>
          <a:stretch>
            <a:fillRect/>
          </a:stretch>
        </p:blipFill>
        <p:spPr bwMode="auto">
          <a:xfrm>
            <a:off x="1853383" y="5880100"/>
            <a:ext cx="1066800" cy="814388"/>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4355" name="Picture 19" descr="D:\Back up\OMAN\ITA\Phase 1\MoE\eproject MOE\Newspaper articles and pictures\pictures\3.JPG"/>
          <p:cNvPicPr>
            <a:picLocks noChangeAspect="1" noChangeArrowheads="1"/>
          </p:cNvPicPr>
          <p:nvPr/>
        </p:nvPicPr>
        <p:blipFill>
          <a:blip r:embed="rId7" cstate="print"/>
          <a:srcRect/>
          <a:stretch>
            <a:fillRect/>
          </a:stretch>
        </p:blipFill>
        <p:spPr bwMode="auto">
          <a:xfrm>
            <a:off x="3152728" y="5867400"/>
            <a:ext cx="1162239" cy="839788"/>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4356" name="Picture 20" descr="D:\Back up\OMAN\ITA\Phase 1\MoE\eproject MOE\Newspaper articles and pictures\pictures\4.JPG"/>
          <p:cNvPicPr>
            <a:picLocks noChangeAspect="1" noChangeArrowheads="1"/>
          </p:cNvPicPr>
          <p:nvPr/>
        </p:nvPicPr>
        <p:blipFill>
          <a:blip r:embed="rId8" cstate="print"/>
          <a:srcRect/>
          <a:stretch>
            <a:fillRect/>
          </a:stretch>
        </p:blipFill>
        <p:spPr bwMode="auto">
          <a:xfrm>
            <a:off x="4547512" y="5867400"/>
            <a:ext cx="1187355" cy="839788"/>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4357" name="Picture 21" descr="D:\Back up\OMAN\ITA\Phase 1\MoE\Award Pics\New Folder\Still1220_00021.jpg"/>
          <p:cNvPicPr>
            <a:picLocks noChangeAspect="1" noChangeArrowheads="1"/>
          </p:cNvPicPr>
          <p:nvPr/>
        </p:nvPicPr>
        <p:blipFill>
          <a:blip r:embed="rId9" cstate="print"/>
          <a:srcRect/>
          <a:stretch>
            <a:fillRect/>
          </a:stretch>
        </p:blipFill>
        <p:spPr bwMode="auto">
          <a:xfrm>
            <a:off x="7474399" y="4648200"/>
            <a:ext cx="1071563" cy="839788"/>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4358" name="Picture 22" descr="D:\Back up\OMAN\ITA\Phase 1\MoE\Award Pics\New Folder\Still1221_00033.jpg"/>
          <p:cNvPicPr>
            <a:picLocks noChangeAspect="1" noChangeArrowheads="1"/>
          </p:cNvPicPr>
          <p:nvPr/>
        </p:nvPicPr>
        <p:blipFill>
          <a:blip r:embed="rId10" cstate="print"/>
          <a:srcRect/>
          <a:stretch>
            <a:fillRect/>
          </a:stretch>
        </p:blipFill>
        <p:spPr bwMode="auto">
          <a:xfrm>
            <a:off x="7474399" y="3541879"/>
            <a:ext cx="1071563" cy="914400"/>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4359" name="Picture 23" descr="D:\Back up\OMAN\ITA\Phase 1\MoE\eproject MOE\Newspaper articles and pictures\pictures\8.jpg"/>
          <p:cNvPicPr>
            <a:picLocks noChangeAspect="1" noChangeArrowheads="1"/>
          </p:cNvPicPr>
          <p:nvPr/>
        </p:nvPicPr>
        <p:blipFill>
          <a:blip r:embed="rId11" cstate="print"/>
          <a:srcRect/>
          <a:stretch>
            <a:fillRect/>
          </a:stretch>
        </p:blipFill>
        <p:spPr bwMode="auto">
          <a:xfrm>
            <a:off x="7465324" y="2401722"/>
            <a:ext cx="1089713" cy="948235"/>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4360" name="Picture 24" descr="D:\Back up\OMAN\ITA\Phase 1\MoE\Award Pics\New Folder\Still1221_00039.jpg"/>
          <p:cNvPicPr>
            <a:picLocks noChangeAspect="1" noChangeArrowheads="1"/>
          </p:cNvPicPr>
          <p:nvPr/>
        </p:nvPicPr>
        <p:blipFill>
          <a:blip r:embed="rId12" cstate="print"/>
          <a:srcRect/>
          <a:stretch>
            <a:fillRect/>
          </a:stretch>
        </p:blipFill>
        <p:spPr bwMode="auto">
          <a:xfrm>
            <a:off x="7474399" y="1295400"/>
            <a:ext cx="1071563" cy="914400"/>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2" name="Picture 19" descr="D:\Back up\OMAN\ITA\Phase 1\MoE\Award Pics\New Folder\Still1220_000166-(5).jpg"/>
          <p:cNvPicPr>
            <a:picLocks noChangeAspect="1" noChangeArrowheads="1"/>
          </p:cNvPicPr>
          <p:nvPr/>
        </p:nvPicPr>
        <p:blipFill>
          <a:blip r:embed="rId13" cstate="print"/>
          <a:srcRect/>
          <a:stretch>
            <a:fillRect/>
          </a:stretch>
        </p:blipFill>
        <p:spPr bwMode="auto">
          <a:xfrm>
            <a:off x="5967413" y="5877643"/>
            <a:ext cx="1119377" cy="819302"/>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 name="Rectangle 3"/>
          <p:cNvSpPr/>
          <p:nvPr/>
        </p:nvSpPr>
        <p:spPr>
          <a:xfrm>
            <a:off x="0" y="0"/>
            <a:ext cx="9144000" cy="6858000"/>
          </a:xfrm>
          <a:prstGeom prst="rect">
            <a:avLst/>
          </a:prstGeom>
          <a:noFill/>
          <a:ln/>
          <a:scene3d>
            <a:camera prst="orthographicFront"/>
            <a:lightRig rig="threePt" dir="t"/>
          </a:scene3d>
          <a:sp3d>
            <a:contourClr>
              <a:schemeClr val="bg1"/>
            </a:contourClr>
          </a:sp3d>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dirty="0"/>
          </a:p>
        </p:txBody>
      </p:sp>
      <p:sp>
        <p:nvSpPr>
          <p:cNvPr id="20" name="TextBox 6"/>
          <p:cNvSpPr txBox="1">
            <a:spLocks noChangeArrowheads="1"/>
          </p:cNvSpPr>
          <p:nvPr/>
        </p:nvSpPr>
        <p:spPr bwMode="auto">
          <a:xfrm>
            <a:off x="228600" y="206375"/>
            <a:ext cx="476885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Table </a:t>
            </a:r>
            <a:r>
              <a:rPr lang="en-US" dirty="0" smtClean="0">
                <a:latin typeface="+mj-lt"/>
                <a:cs typeface="Arial" charset="0"/>
              </a:rPr>
              <a:t>of </a:t>
            </a:r>
            <a:r>
              <a:rPr lang="en-US" dirty="0">
                <a:latin typeface="+mj-lt"/>
                <a:cs typeface="Arial" charset="0"/>
              </a:rPr>
              <a:t>Content</a:t>
            </a:r>
          </a:p>
        </p:txBody>
      </p:sp>
      <p:sp>
        <p:nvSpPr>
          <p:cNvPr id="6" name="Rounded Rectangle 5"/>
          <p:cNvSpPr/>
          <p:nvPr/>
        </p:nvSpPr>
        <p:spPr>
          <a:xfrm>
            <a:off x="2232025" y="1331843"/>
            <a:ext cx="6487160" cy="4230757"/>
          </a:xfrm>
          <a:prstGeom prst="roundRect">
            <a:avLst>
              <a:gd name="adj" fmla="val 1226"/>
            </a:avLst>
          </a:prstGeom>
          <a:solidFill>
            <a:schemeClr val="bg1"/>
          </a:solidFill>
          <a:ln w="76200">
            <a:solidFill>
              <a:schemeClr val="tx2">
                <a:lumMod val="60000"/>
                <a:lumOff val="40000"/>
              </a:schemeClr>
            </a:solidFill>
          </a:ln>
          <a:effectLst>
            <a:outerShdw blurRad="50800" dist="38100" dir="10800000" algn="r" rotWithShape="0">
              <a:prstClr val="black">
                <a:alpha val="40000"/>
              </a:prstClr>
            </a:outerShdw>
            <a:reflection blurRad="6350" stA="52000" endA="300" endPos="35000" dir="5400000" sy="-100000" algn="bl" rotWithShape="0"/>
          </a:effectLst>
          <a:scene3d>
            <a:camera prst="perspectiveContrastingRightFacing">
              <a:rot lat="170509" lon="20736677" rev="11714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Rounded Rectangle 4"/>
          <p:cNvSpPr/>
          <p:nvPr/>
        </p:nvSpPr>
        <p:spPr>
          <a:xfrm>
            <a:off x="533400" y="1371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1</a:t>
            </a:r>
          </a:p>
        </p:txBody>
      </p:sp>
      <p:sp>
        <p:nvSpPr>
          <p:cNvPr id="23" name="TextBox 7"/>
          <p:cNvSpPr txBox="1">
            <a:spLocks noChangeArrowheads="1"/>
          </p:cNvSpPr>
          <p:nvPr/>
        </p:nvSpPr>
        <p:spPr bwMode="auto">
          <a:xfrm>
            <a:off x="2232025" y="1521619"/>
            <a:ext cx="2530475" cy="461962"/>
          </a:xfrm>
          <a:prstGeom prst="rect">
            <a:avLst/>
          </a:prstGeom>
          <a:noFill/>
          <a:ln w="9525">
            <a:noFill/>
            <a:miter lim="800000"/>
            <a:headEnd/>
            <a:tailEnd/>
          </a:ln>
        </p:spPr>
        <p:txBody>
          <a:bodyPr wrap="none">
            <a:spAutoFit/>
          </a:bodyPr>
          <a:lstStyle/>
          <a:p>
            <a:pPr>
              <a:defRPr/>
            </a:pPr>
            <a:r>
              <a:rPr lang="en-US" sz="2400" dirty="0">
                <a:latin typeface="+mj-lt"/>
                <a:cs typeface="Arial" charset="0"/>
              </a:rPr>
              <a:t>Initiative Objective</a:t>
            </a:r>
          </a:p>
        </p:txBody>
      </p:sp>
      <p:sp>
        <p:nvSpPr>
          <p:cNvPr id="11" name="Rounded Rectangle 10"/>
          <p:cNvSpPr/>
          <p:nvPr/>
        </p:nvSpPr>
        <p:spPr>
          <a:xfrm>
            <a:off x="533400" y="309483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3</a:t>
            </a:r>
          </a:p>
        </p:txBody>
      </p:sp>
      <p:sp>
        <p:nvSpPr>
          <p:cNvPr id="13" name="Rounded Rectangle 12"/>
          <p:cNvSpPr/>
          <p:nvPr/>
        </p:nvSpPr>
        <p:spPr>
          <a:xfrm>
            <a:off x="533400" y="3947714"/>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4</a:t>
            </a:r>
          </a:p>
        </p:txBody>
      </p:sp>
      <p:sp>
        <p:nvSpPr>
          <p:cNvPr id="14" name="Rounded Rectangle 13"/>
          <p:cNvSpPr/>
          <p:nvPr/>
        </p:nvSpPr>
        <p:spPr>
          <a:xfrm>
            <a:off x="533400" y="4800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5</a:t>
            </a:r>
          </a:p>
        </p:txBody>
      </p:sp>
      <p:sp>
        <p:nvSpPr>
          <p:cNvPr id="15" name="Rounded Rectangle 14"/>
          <p:cNvSpPr/>
          <p:nvPr/>
        </p:nvSpPr>
        <p:spPr>
          <a:xfrm>
            <a:off x="533400" y="2224484"/>
            <a:ext cx="1600200" cy="779462"/>
          </a:xfrm>
          <a:prstGeom prst="roundRect">
            <a:avLst>
              <a:gd name="adj" fmla="val 4430"/>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2</a:t>
            </a:r>
          </a:p>
        </p:txBody>
      </p:sp>
      <p:sp>
        <p:nvSpPr>
          <p:cNvPr id="14354" name="TextBox 7"/>
          <p:cNvSpPr txBox="1">
            <a:spLocks noChangeArrowheads="1"/>
          </p:cNvSpPr>
          <p:nvPr/>
        </p:nvSpPr>
        <p:spPr bwMode="auto">
          <a:xfrm>
            <a:off x="2232025" y="2383235"/>
            <a:ext cx="2668588" cy="461962"/>
          </a:xfrm>
          <a:prstGeom prst="rect">
            <a:avLst/>
          </a:prstGeom>
          <a:noFill/>
          <a:ln w="9525">
            <a:noFill/>
            <a:miter lim="800000"/>
            <a:headEnd/>
            <a:tailEnd/>
          </a:ln>
        </p:spPr>
        <p:txBody>
          <a:bodyPr wrap="none">
            <a:spAutoFit/>
          </a:bodyPr>
          <a:lstStyle/>
          <a:p>
            <a:r>
              <a:rPr lang="en-US" sz="2400" dirty="0">
                <a:latin typeface="Calibri" pitchFamily="34" charset="0"/>
              </a:rPr>
              <a:t>Time &amp; Cost Benefit</a:t>
            </a:r>
          </a:p>
        </p:txBody>
      </p:sp>
      <p:sp>
        <p:nvSpPr>
          <p:cNvPr id="14355" name="TextBox 7"/>
          <p:cNvSpPr txBox="1">
            <a:spLocks noChangeArrowheads="1"/>
          </p:cNvSpPr>
          <p:nvPr/>
        </p:nvSpPr>
        <p:spPr bwMode="auto">
          <a:xfrm>
            <a:off x="2232025" y="3245644"/>
            <a:ext cx="4021138" cy="460375"/>
          </a:xfrm>
          <a:prstGeom prst="rect">
            <a:avLst/>
          </a:prstGeom>
          <a:noFill/>
          <a:ln w="9525">
            <a:noFill/>
            <a:miter lim="800000"/>
            <a:headEnd/>
            <a:tailEnd/>
          </a:ln>
        </p:spPr>
        <p:txBody>
          <a:bodyPr wrap="none">
            <a:spAutoFit/>
          </a:bodyPr>
          <a:lstStyle/>
          <a:p>
            <a:r>
              <a:rPr lang="en-US" sz="2400" dirty="0">
                <a:latin typeface="Calibri" pitchFamily="34" charset="0"/>
              </a:rPr>
              <a:t>Security, Availability &amp; Support</a:t>
            </a:r>
          </a:p>
        </p:txBody>
      </p:sp>
      <p:sp>
        <p:nvSpPr>
          <p:cNvPr id="14356" name="TextBox 7"/>
          <p:cNvSpPr txBox="1">
            <a:spLocks noChangeArrowheads="1"/>
          </p:cNvSpPr>
          <p:nvPr/>
        </p:nvSpPr>
        <p:spPr bwMode="auto">
          <a:xfrm>
            <a:off x="2232025" y="4097734"/>
            <a:ext cx="3763963" cy="461963"/>
          </a:xfrm>
          <a:prstGeom prst="rect">
            <a:avLst/>
          </a:prstGeom>
          <a:noFill/>
          <a:ln w="9525">
            <a:noFill/>
            <a:miter lim="800000"/>
            <a:headEnd/>
            <a:tailEnd/>
          </a:ln>
        </p:spPr>
        <p:txBody>
          <a:bodyPr wrap="none">
            <a:spAutoFit/>
          </a:bodyPr>
          <a:lstStyle/>
          <a:p>
            <a:r>
              <a:rPr lang="en-US" sz="2400" dirty="0">
                <a:latin typeface="Calibri" pitchFamily="34" charset="0"/>
              </a:rPr>
              <a:t>Educational Portal &amp; Society</a:t>
            </a:r>
          </a:p>
        </p:txBody>
      </p:sp>
      <p:sp>
        <p:nvSpPr>
          <p:cNvPr id="14357" name="TextBox 7"/>
          <p:cNvSpPr txBox="1">
            <a:spLocks noChangeArrowheads="1"/>
          </p:cNvSpPr>
          <p:nvPr/>
        </p:nvSpPr>
        <p:spPr bwMode="auto">
          <a:xfrm>
            <a:off x="2232025" y="4950619"/>
            <a:ext cx="1504950" cy="461962"/>
          </a:xfrm>
          <a:prstGeom prst="rect">
            <a:avLst/>
          </a:prstGeom>
          <a:noFill/>
          <a:ln w="9525">
            <a:noFill/>
            <a:miter lim="800000"/>
            <a:headEnd/>
            <a:tailEnd/>
          </a:ln>
        </p:spPr>
        <p:txBody>
          <a:bodyPr wrap="none">
            <a:spAutoFit/>
          </a:bodyPr>
          <a:lstStyle/>
          <a:p>
            <a:r>
              <a:rPr lang="en-US" sz="2400" dirty="0">
                <a:latin typeface="Calibri" pitchFamily="34" charset="0"/>
              </a:rPr>
              <a:t>Accolades </a:t>
            </a:r>
          </a:p>
        </p:txBody>
      </p:sp>
      <p:pic>
        <p:nvPicPr>
          <p:cNvPr id="19" name="Picture 18" descr="D:\Back up\OMAN\ITA\Phase 1\MoE\Supporting Docs\MOE_Logo\Ministry_Logo_English.jpg"/>
          <p:cNvPicPr>
            <a:picLocks noChangeAspect="1" noChangeArrowheads="1"/>
          </p:cNvPicPr>
          <p:nvPr/>
        </p:nvPicPr>
        <p:blipFill>
          <a:blip r:embed="rId2"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22" name="Slide Number Placeholder 28"/>
          <p:cNvSpPr>
            <a:spLocks noGrp="1"/>
          </p:cNvSpPr>
          <p:nvPr>
            <p:ph type="sldNum" sz="quarter" idx="11"/>
          </p:nvPr>
        </p:nvSpPr>
        <p:spPr>
          <a:xfrm>
            <a:off x="6705600" y="6400800"/>
            <a:ext cx="2133600" cy="365125"/>
          </a:xfrm>
        </p:spPr>
        <p:txBody>
          <a:bodyPr/>
          <a:lstStyle/>
          <a:p>
            <a:pPr>
              <a:defRPr/>
            </a:pPr>
            <a:fld id="{EFF4340C-2E22-4A29-B4F1-556D03964263}" type="slidenum">
              <a:rPr lang="en-US"/>
              <a:pPr>
                <a:defRPr/>
              </a:pPr>
              <a:t>2</a:t>
            </a:fld>
            <a:endParaRPr lang="en-US" dirty="0"/>
          </a:p>
        </p:txBody>
      </p:sp>
      <p:sp>
        <p:nvSpPr>
          <p:cNvPr id="24"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Slide Number Placeholder 4"/>
          <p:cNvSpPr>
            <a:spLocks noGrp="1"/>
          </p:cNvSpPr>
          <p:nvPr>
            <p:ph type="sldNum" sz="quarter" idx="11"/>
          </p:nvPr>
        </p:nvSpPr>
        <p:spPr>
          <a:xfrm>
            <a:off x="6858000" y="6416675"/>
            <a:ext cx="2133600" cy="365125"/>
          </a:xfrm>
        </p:spPr>
        <p:txBody>
          <a:bodyPr/>
          <a:lstStyle/>
          <a:p>
            <a:pPr>
              <a:defRPr/>
            </a:pPr>
            <a:fld id="{D5412F68-3228-4D2F-9A16-872A1F358D58}" type="slidenum">
              <a:rPr lang="en-US" smtClean="0"/>
              <a:pPr>
                <a:defRPr/>
              </a:pPr>
              <a:t>3</a:t>
            </a:fld>
            <a:endParaRPr lang="en-US" dirty="0"/>
          </a:p>
        </p:txBody>
      </p:sp>
      <p:pic>
        <p:nvPicPr>
          <p:cNvPr id="14" name="Picture 13" descr="D:\Back up\OMAN\ITA\Phase 1\MoE\Supporting Docs\MOE_Logo\Ministry_Logo_English.jpg"/>
          <p:cNvPicPr>
            <a:picLocks noChangeAspect="1" noChangeArrowheads="1"/>
          </p:cNvPicPr>
          <p:nvPr/>
        </p:nvPicPr>
        <p:blipFill>
          <a:blip r:embed="rId2"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15" name="Footer Placeholder 32"/>
          <p:cNvSpPr>
            <a:spLocks noGrp="1"/>
          </p:cNvSpPr>
          <p:nvPr>
            <p:ph type="ftr" sz="quarter" idx="10"/>
          </p:nvPr>
        </p:nvSpPr>
        <p:spPr>
          <a:xfrm>
            <a:off x="76200" y="6416675"/>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7" name="Picture 9" descr="C:\Documents and Settings\Sultan Al-Wadhahi\My Documents\Hassan School\School\school's pictures 003.jpg"/>
          <p:cNvPicPr>
            <a:picLocks noChangeAspect="1" noChangeArrowheads="1"/>
          </p:cNvPicPr>
          <p:nvPr/>
        </p:nvPicPr>
        <p:blipFill>
          <a:blip r:embed="rId3" cstate="print"/>
          <a:srcRect/>
          <a:stretch>
            <a:fillRect/>
          </a:stretch>
        </p:blipFill>
        <p:spPr bwMode="auto">
          <a:xfrm>
            <a:off x="653129" y="724715"/>
            <a:ext cx="1937671" cy="2774962"/>
          </a:xfrm>
          <a:prstGeom prst="rect">
            <a:avLst/>
          </a:prstGeom>
          <a:noFill/>
        </p:spPr>
      </p:pic>
      <p:pic>
        <p:nvPicPr>
          <p:cNvPr id="2051" name="Picture 3" descr="C:\Documents and Settings\Sultan Al-Wadhahi\My Documents\Hassan School\School\23022006.jpg"/>
          <p:cNvPicPr>
            <a:picLocks noChangeAspect="1" noChangeArrowheads="1"/>
          </p:cNvPicPr>
          <p:nvPr/>
        </p:nvPicPr>
        <p:blipFill>
          <a:blip r:embed="rId4" cstate="print"/>
          <a:srcRect/>
          <a:stretch>
            <a:fillRect/>
          </a:stretch>
        </p:blipFill>
        <p:spPr bwMode="auto">
          <a:xfrm>
            <a:off x="4511898" y="3490912"/>
            <a:ext cx="3641502" cy="2682875"/>
          </a:xfrm>
          <a:prstGeom prst="rect">
            <a:avLst/>
          </a:prstGeom>
          <a:noFill/>
        </p:spPr>
      </p:pic>
      <p:pic>
        <p:nvPicPr>
          <p:cNvPr id="2052" name="Picture 4" descr="C:\Documents and Settings\Sultan Al-Wadhahi\My Documents\Hassan School\School\school's pictures 004.jpg"/>
          <p:cNvPicPr>
            <a:picLocks noChangeAspect="1" noChangeArrowheads="1"/>
          </p:cNvPicPr>
          <p:nvPr/>
        </p:nvPicPr>
        <p:blipFill>
          <a:blip r:embed="rId5" cstate="print"/>
          <a:srcRect/>
          <a:stretch>
            <a:fillRect/>
          </a:stretch>
        </p:blipFill>
        <p:spPr bwMode="auto">
          <a:xfrm>
            <a:off x="6089650" y="724715"/>
            <a:ext cx="2063750" cy="2766197"/>
          </a:xfrm>
          <a:prstGeom prst="rect">
            <a:avLst/>
          </a:prstGeom>
          <a:noFill/>
        </p:spPr>
      </p:pic>
      <p:pic>
        <p:nvPicPr>
          <p:cNvPr id="12" name="Picture 2" descr="المدرسة الجديدة2"/>
          <p:cNvPicPr>
            <a:picLocks noChangeAspect="1" noChangeArrowheads="1"/>
          </p:cNvPicPr>
          <p:nvPr/>
        </p:nvPicPr>
        <p:blipFill>
          <a:blip r:embed="rId6" cstate="print"/>
          <a:srcRect/>
          <a:stretch>
            <a:fillRect/>
          </a:stretch>
        </p:blipFill>
        <p:spPr bwMode="auto">
          <a:xfrm>
            <a:off x="685800" y="3490912"/>
            <a:ext cx="3826098" cy="2688184"/>
          </a:xfrm>
          <a:prstGeom prst="rect">
            <a:avLst/>
          </a:prstGeom>
          <a:noFill/>
          <a:ln w="9525">
            <a:noFill/>
            <a:miter lim="800000"/>
            <a:headEnd/>
            <a:tailEnd/>
          </a:ln>
          <a:effectLst/>
        </p:spPr>
      </p:pic>
      <p:sp>
        <p:nvSpPr>
          <p:cNvPr id="10" name="TextBox 9"/>
          <p:cNvSpPr txBox="1"/>
          <p:nvPr/>
        </p:nvSpPr>
        <p:spPr>
          <a:xfrm>
            <a:off x="3048000" y="887104"/>
            <a:ext cx="2590800" cy="2246769"/>
          </a:xfrm>
          <a:prstGeom prst="rect">
            <a:avLst/>
          </a:prstGeom>
          <a:noFill/>
        </p:spPr>
        <p:txBody>
          <a:bodyPr wrap="square" rtlCol="0">
            <a:spAutoFit/>
          </a:bodyPr>
          <a:lstStyle/>
          <a:p>
            <a:pPr algn="ctr"/>
            <a:r>
              <a:rPr lang="en-US" sz="2000" dirty="0" smtClean="0"/>
              <a:t>Education1-12</a:t>
            </a:r>
          </a:p>
          <a:p>
            <a:pPr algn="ctr"/>
            <a:r>
              <a:rPr lang="en-US" sz="2000" dirty="0" smtClean="0"/>
              <a:t>(General + Basic)</a:t>
            </a:r>
          </a:p>
          <a:p>
            <a:pPr algn="ctr"/>
            <a:r>
              <a:rPr lang="en-US" sz="2000" dirty="0" smtClean="0"/>
              <a:t>  </a:t>
            </a:r>
          </a:p>
          <a:p>
            <a:pPr algn="ctr"/>
            <a:r>
              <a:rPr lang="en-US" sz="2000" dirty="0" smtClean="0"/>
              <a:t>11 educational zones</a:t>
            </a:r>
          </a:p>
          <a:p>
            <a:pPr algn="ctr"/>
            <a:r>
              <a:rPr lang="en-US" sz="2000" dirty="0" smtClean="0"/>
              <a:t>1040 schools </a:t>
            </a:r>
          </a:p>
          <a:p>
            <a:pPr algn="ctr"/>
            <a:r>
              <a:rPr lang="en-US" sz="2000" dirty="0" smtClean="0"/>
              <a:t>5</a:t>
            </a:r>
            <a:r>
              <a:rPr lang="ar-OM" sz="2000" dirty="0" smtClean="0"/>
              <a:t>3</a:t>
            </a:r>
            <a:r>
              <a:rPr lang="en-US" sz="2000" dirty="0" smtClean="0"/>
              <a:t>000 </a:t>
            </a:r>
            <a:r>
              <a:rPr lang="en-US" sz="2000" dirty="0" smtClean="0"/>
              <a:t>teachers </a:t>
            </a:r>
          </a:p>
          <a:p>
            <a:pPr algn="ctr"/>
            <a:r>
              <a:rPr lang="en-US" sz="2000" dirty="0" smtClean="0"/>
              <a:t>550000 students </a:t>
            </a:r>
            <a:endParaRPr lang="en-GB"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12"/>
                                        </p:tgtEl>
                                        <p:attrNameLst>
                                          <p:attrName>style.opacity</p:attrName>
                                        </p:attrNameLst>
                                      </p:cBhvr>
                                      <p:to>
                                        <p:strVal val="0.5"/>
                                      </p:to>
                                    </p:set>
                                    <p:animEffect filter="image" prLst="opacity: 0.5">
                                      <p:cBhvr rctx="IE">
                                        <p:cTn id="7" dur="indefinite"/>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3648"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Slide Number Placeholder 4"/>
          <p:cNvSpPr>
            <a:spLocks noGrp="1"/>
          </p:cNvSpPr>
          <p:nvPr>
            <p:ph type="sldNum" sz="quarter" idx="11"/>
          </p:nvPr>
        </p:nvSpPr>
        <p:spPr>
          <a:xfrm>
            <a:off x="6858000" y="6416675"/>
            <a:ext cx="2133600" cy="365125"/>
          </a:xfrm>
        </p:spPr>
        <p:txBody>
          <a:bodyPr/>
          <a:lstStyle/>
          <a:p>
            <a:pPr>
              <a:defRPr/>
            </a:pPr>
            <a:fld id="{D5412F68-3228-4D2F-9A16-872A1F358D58}" type="slidenum">
              <a:rPr lang="en-US" smtClean="0"/>
              <a:pPr>
                <a:defRPr/>
              </a:pPr>
              <a:t>4</a:t>
            </a:fld>
            <a:endParaRPr lang="en-US" dirty="0"/>
          </a:p>
        </p:txBody>
      </p:sp>
      <p:pic>
        <p:nvPicPr>
          <p:cNvPr id="14" name="Picture 13" descr="D:\Back up\OMAN\ITA\Phase 1\MoE\Supporting Docs\MOE_Logo\Ministry_Logo_English.jpg"/>
          <p:cNvPicPr>
            <a:picLocks noChangeAspect="1" noChangeArrowheads="1"/>
          </p:cNvPicPr>
          <p:nvPr/>
        </p:nvPicPr>
        <p:blipFill>
          <a:blip r:embed="rId2"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15" name="Footer Placeholder 32"/>
          <p:cNvSpPr>
            <a:spLocks noGrp="1"/>
          </p:cNvSpPr>
          <p:nvPr>
            <p:ph type="ftr" sz="quarter" idx="10"/>
          </p:nvPr>
        </p:nvSpPr>
        <p:spPr>
          <a:xfrm>
            <a:off x="76200" y="6416675"/>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1027" name="Picture 3" descr="C:\Documents and Settings\Sultan Al-Wadhahi\My Documents\small\MSK_6261-2.jpg"/>
          <p:cNvPicPr>
            <a:picLocks noChangeAspect="1" noChangeArrowheads="1"/>
          </p:cNvPicPr>
          <p:nvPr/>
        </p:nvPicPr>
        <p:blipFill>
          <a:blip r:embed="rId3" cstate="print"/>
          <a:srcRect/>
          <a:stretch>
            <a:fillRect/>
          </a:stretch>
        </p:blipFill>
        <p:spPr bwMode="auto">
          <a:xfrm>
            <a:off x="2667001" y="292888"/>
            <a:ext cx="1828800" cy="2450312"/>
          </a:xfrm>
          <a:prstGeom prst="rect">
            <a:avLst/>
          </a:prstGeom>
          <a:noFill/>
        </p:spPr>
      </p:pic>
      <p:pic>
        <p:nvPicPr>
          <p:cNvPr id="1028" name="Picture 4" descr="C:\Documents and Settings\Sultan Al-Wadhahi\My Documents\Hassan School\School\school's pictures 002.jpg"/>
          <p:cNvPicPr>
            <a:picLocks noChangeAspect="1" noChangeArrowheads="1"/>
          </p:cNvPicPr>
          <p:nvPr/>
        </p:nvPicPr>
        <p:blipFill>
          <a:blip r:embed="rId4" cstate="print"/>
          <a:srcRect/>
          <a:stretch>
            <a:fillRect/>
          </a:stretch>
        </p:blipFill>
        <p:spPr bwMode="auto">
          <a:xfrm>
            <a:off x="352086" y="228600"/>
            <a:ext cx="1846939" cy="2514600"/>
          </a:xfrm>
          <a:prstGeom prst="rect">
            <a:avLst/>
          </a:prstGeom>
          <a:noFill/>
        </p:spPr>
      </p:pic>
      <p:pic>
        <p:nvPicPr>
          <p:cNvPr id="1029" name="Picture 5" descr="C:\Documents and Settings\Sultan Al-Wadhahi\My Documents\small\IMG_5103-2.jpg"/>
          <p:cNvPicPr>
            <a:picLocks noChangeAspect="1" noChangeArrowheads="1"/>
          </p:cNvPicPr>
          <p:nvPr/>
        </p:nvPicPr>
        <p:blipFill>
          <a:blip r:embed="rId5" cstate="print"/>
          <a:srcRect/>
          <a:stretch>
            <a:fillRect/>
          </a:stretch>
        </p:blipFill>
        <p:spPr bwMode="auto">
          <a:xfrm>
            <a:off x="4858945" y="686109"/>
            <a:ext cx="3083710" cy="2057091"/>
          </a:xfrm>
          <a:prstGeom prst="rect">
            <a:avLst/>
          </a:prstGeom>
          <a:noFill/>
        </p:spPr>
      </p:pic>
      <p:pic>
        <p:nvPicPr>
          <p:cNvPr id="1030" name="Picture 6" descr="C:\Documents and Settings\Sultan Al-Wadhahi\My Documents\small\IMG_5085.jpg"/>
          <p:cNvPicPr>
            <a:picLocks noChangeAspect="1" noChangeArrowheads="1"/>
          </p:cNvPicPr>
          <p:nvPr/>
        </p:nvPicPr>
        <p:blipFill>
          <a:blip r:embed="rId6" cstate="print"/>
          <a:srcRect/>
          <a:stretch>
            <a:fillRect/>
          </a:stretch>
        </p:blipFill>
        <p:spPr bwMode="auto">
          <a:xfrm>
            <a:off x="6527617" y="3766518"/>
            <a:ext cx="2463983" cy="2024682"/>
          </a:xfrm>
          <a:prstGeom prst="rect">
            <a:avLst/>
          </a:prstGeom>
          <a:noFill/>
        </p:spPr>
      </p:pic>
      <p:pic>
        <p:nvPicPr>
          <p:cNvPr id="1031" name="Picture 7" descr="C:\Documents and Settings\Sultan Al-Wadhahi\My Documents\small\_DSC0001.JPG"/>
          <p:cNvPicPr>
            <a:picLocks noChangeAspect="1" noChangeArrowheads="1"/>
          </p:cNvPicPr>
          <p:nvPr/>
        </p:nvPicPr>
        <p:blipFill>
          <a:blip r:embed="rId7" cstate="print"/>
          <a:srcRect/>
          <a:stretch>
            <a:fillRect/>
          </a:stretch>
        </p:blipFill>
        <p:spPr bwMode="auto">
          <a:xfrm>
            <a:off x="152400" y="3767137"/>
            <a:ext cx="3048000" cy="2024063"/>
          </a:xfrm>
          <a:prstGeom prst="rect">
            <a:avLst/>
          </a:prstGeom>
          <a:noFill/>
        </p:spPr>
      </p:pic>
      <p:pic>
        <p:nvPicPr>
          <p:cNvPr id="1032" name="Picture 8" descr="C:\Documents and Settings\Sultan Al-Wadhahi\My Documents\Hassan School\المحاضرات\Picture 019.jpg"/>
          <p:cNvPicPr>
            <a:picLocks noChangeAspect="1" noChangeArrowheads="1"/>
          </p:cNvPicPr>
          <p:nvPr/>
        </p:nvPicPr>
        <p:blipFill>
          <a:blip r:embed="rId8" cstate="print"/>
          <a:srcRect/>
          <a:stretch>
            <a:fillRect/>
          </a:stretch>
        </p:blipFill>
        <p:spPr bwMode="auto">
          <a:xfrm>
            <a:off x="3336655" y="3767137"/>
            <a:ext cx="3064145" cy="2024063"/>
          </a:xfrm>
          <a:prstGeom prst="rect">
            <a:avLst/>
          </a:prstGeom>
          <a:noFill/>
        </p:spPr>
      </p:pic>
      <p:sp>
        <p:nvSpPr>
          <p:cNvPr id="12" name="TextBox 11"/>
          <p:cNvSpPr txBox="1"/>
          <p:nvPr/>
        </p:nvSpPr>
        <p:spPr>
          <a:xfrm>
            <a:off x="2616383" y="2971800"/>
            <a:ext cx="4851217" cy="461665"/>
          </a:xfrm>
          <a:prstGeom prst="rect">
            <a:avLst/>
          </a:prstGeom>
          <a:noFill/>
        </p:spPr>
        <p:txBody>
          <a:bodyPr wrap="square" rtlCol="0">
            <a:spAutoFit/>
          </a:bodyPr>
          <a:lstStyle/>
          <a:p>
            <a:r>
              <a:rPr lang="en-US" sz="2400" dirty="0" smtClean="0"/>
              <a:t>Traditional Student life Cycle  </a:t>
            </a:r>
            <a:endParaRPr lang="en-GB"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Slide Number Placeholder 31"/>
          <p:cNvSpPr>
            <a:spLocks noGrp="1"/>
          </p:cNvSpPr>
          <p:nvPr>
            <p:ph type="sldNum" sz="quarter" idx="11"/>
          </p:nvPr>
        </p:nvSpPr>
        <p:spPr>
          <a:xfrm>
            <a:off x="6705600" y="6400800"/>
            <a:ext cx="2133600" cy="365125"/>
          </a:xfrm>
        </p:spPr>
        <p:txBody>
          <a:bodyPr/>
          <a:lstStyle/>
          <a:p>
            <a:pPr>
              <a:defRPr/>
            </a:pPr>
            <a:fld id="{009223D4-67FB-4173-BD69-3509D95D8B45}" type="slidenum">
              <a:rPr lang="en-US"/>
              <a:pPr>
                <a:defRPr/>
              </a:pPr>
              <a:t>5</a:t>
            </a:fld>
            <a:endParaRPr lang="en-US" dirty="0"/>
          </a:p>
        </p:txBody>
      </p:sp>
      <p:sp>
        <p:nvSpPr>
          <p:cNvPr id="33" name="Rounded Rectangle 32"/>
          <p:cNvSpPr/>
          <p:nvPr/>
        </p:nvSpPr>
        <p:spPr>
          <a:xfrm>
            <a:off x="533400" y="3094831"/>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3</a:t>
            </a:r>
          </a:p>
        </p:txBody>
      </p:sp>
      <p:sp>
        <p:nvSpPr>
          <p:cNvPr id="38" name="Rounded Rectangle 37"/>
          <p:cNvSpPr/>
          <p:nvPr/>
        </p:nvSpPr>
        <p:spPr>
          <a:xfrm>
            <a:off x="533400" y="3947715"/>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4</a:t>
            </a:r>
          </a:p>
        </p:txBody>
      </p:sp>
      <p:sp>
        <p:nvSpPr>
          <p:cNvPr id="39" name="Rounded Rectangle 38"/>
          <p:cNvSpPr/>
          <p:nvPr/>
        </p:nvSpPr>
        <p:spPr>
          <a:xfrm>
            <a:off x="533400" y="4800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5</a:t>
            </a:r>
          </a:p>
        </p:txBody>
      </p:sp>
      <p:sp>
        <p:nvSpPr>
          <p:cNvPr id="40" name="Rounded Rectangle 39"/>
          <p:cNvSpPr/>
          <p:nvPr/>
        </p:nvSpPr>
        <p:spPr>
          <a:xfrm>
            <a:off x="533400" y="2224485"/>
            <a:ext cx="1600200" cy="779462"/>
          </a:xfrm>
          <a:prstGeom prst="roundRect">
            <a:avLst>
              <a:gd name="adj" fmla="val 4430"/>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2</a:t>
            </a:r>
          </a:p>
        </p:txBody>
      </p:sp>
      <p:sp>
        <p:nvSpPr>
          <p:cNvPr id="3092" name="TextBox 7"/>
          <p:cNvSpPr txBox="1">
            <a:spLocks noChangeArrowheads="1"/>
          </p:cNvSpPr>
          <p:nvPr/>
        </p:nvSpPr>
        <p:spPr bwMode="auto">
          <a:xfrm>
            <a:off x="2209800" y="2227263"/>
            <a:ext cx="3606800" cy="708025"/>
          </a:xfrm>
          <a:prstGeom prst="rect">
            <a:avLst/>
          </a:prstGeom>
          <a:noFill/>
          <a:ln w="9525">
            <a:noFill/>
            <a:miter lim="800000"/>
            <a:headEnd/>
            <a:tailEnd/>
          </a:ln>
        </p:spPr>
        <p:txBody>
          <a:bodyPr wrap="none">
            <a:spAutoFit/>
          </a:bodyPr>
          <a:lstStyle/>
          <a:p>
            <a:pPr>
              <a:defRPr/>
            </a:pPr>
            <a:r>
              <a:rPr lang="en-US" sz="4000" dirty="0">
                <a:solidFill>
                  <a:srgbClr val="3C8FED"/>
                </a:solidFill>
                <a:latin typeface="+mj-lt"/>
                <a:cs typeface="Arial" charset="0"/>
              </a:rPr>
              <a:t>Table of Content</a:t>
            </a:r>
          </a:p>
        </p:txBody>
      </p:sp>
      <p:sp>
        <p:nvSpPr>
          <p:cNvPr id="6" name="Rounded Rectangle 5"/>
          <p:cNvSpPr/>
          <p:nvPr/>
        </p:nvSpPr>
        <p:spPr>
          <a:xfrm>
            <a:off x="2050733" y="1371600"/>
            <a:ext cx="6636068" cy="4230757"/>
          </a:xfrm>
          <a:prstGeom prst="roundRect">
            <a:avLst>
              <a:gd name="adj" fmla="val 1226"/>
            </a:avLst>
          </a:prstGeom>
          <a:solidFill>
            <a:schemeClr val="bg1"/>
          </a:solidFill>
          <a:ln w="76200">
            <a:solidFill>
              <a:schemeClr val="tx2">
                <a:lumMod val="60000"/>
                <a:lumOff val="40000"/>
              </a:schemeClr>
            </a:solidFill>
          </a:ln>
          <a:effectLst>
            <a:outerShdw blurRad="50800" dist="38100" dir="10800000" algn="r" rotWithShape="0">
              <a:prstClr val="black">
                <a:alpha val="40000"/>
              </a:prstClr>
            </a:outerShdw>
            <a:reflection blurRad="6350" stA="52000" endA="300" endPos="35000" dir="5400000" sy="-100000" algn="bl" rotWithShape="0"/>
          </a:effectLst>
          <a:scene3d>
            <a:camera prst="perspectiveContrastingRightFacing">
              <a:rot lat="170509" lon="20736677" rev="11714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TextBox 7"/>
          <p:cNvSpPr txBox="1">
            <a:spLocks noChangeArrowheads="1"/>
          </p:cNvSpPr>
          <p:nvPr/>
        </p:nvSpPr>
        <p:spPr bwMode="auto">
          <a:xfrm>
            <a:off x="2133600" y="1219200"/>
            <a:ext cx="6335713" cy="554038"/>
          </a:xfrm>
          <a:prstGeom prst="rect">
            <a:avLst/>
          </a:prstGeom>
          <a:noFill/>
          <a:ln w="9525">
            <a:noFill/>
            <a:miter lim="800000"/>
            <a:headEnd/>
            <a:tailEnd/>
          </a:ln>
        </p:spPr>
        <p:txBody>
          <a:bodyPr wrap="none">
            <a:spAutoFit/>
          </a:bodyPr>
          <a:lstStyle/>
          <a:p>
            <a:pPr>
              <a:defRPr/>
            </a:pPr>
            <a:r>
              <a:rPr lang="en-US" sz="3000" dirty="0">
                <a:solidFill>
                  <a:srgbClr val="3C8FED"/>
                </a:solidFill>
                <a:latin typeface="+mj-lt"/>
                <a:cs typeface="Arial" charset="0"/>
              </a:rPr>
              <a:t>Initiative Objective </a:t>
            </a:r>
            <a:r>
              <a:rPr lang="en-US" sz="2000" dirty="0">
                <a:solidFill>
                  <a:srgbClr val="3C8FED"/>
                </a:solidFill>
                <a:latin typeface="+mj-lt"/>
                <a:cs typeface="Arial" charset="0"/>
              </a:rPr>
              <a:t>–</a:t>
            </a:r>
            <a:r>
              <a:rPr lang="en-US" sz="3000" dirty="0">
                <a:solidFill>
                  <a:srgbClr val="3C8FED"/>
                </a:solidFill>
                <a:latin typeface="+mj-lt"/>
                <a:cs typeface="Arial" charset="0"/>
              </a:rPr>
              <a:t> </a:t>
            </a:r>
            <a:r>
              <a:rPr lang="en-US" sz="2000" dirty="0">
                <a:solidFill>
                  <a:srgbClr val="3C8FED"/>
                </a:solidFill>
                <a:latin typeface="+mj-lt"/>
                <a:cs typeface="Arial" charset="0"/>
              </a:rPr>
              <a:t>Capturing Student Life Cycle</a:t>
            </a:r>
          </a:p>
        </p:txBody>
      </p:sp>
      <p:pic>
        <p:nvPicPr>
          <p:cNvPr id="15373" name="Picture 26" descr="C:\Documents and Settings\asaif001\My Documents\My Pictures\Computer.jpg"/>
          <p:cNvPicPr>
            <a:picLocks noChangeAspect="1" noChangeArrowheads="1"/>
          </p:cNvPicPr>
          <p:nvPr/>
        </p:nvPicPr>
        <p:blipFill>
          <a:blip r:embed="rId2" cstate="print"/>
          <a:srcRect/>
          <a:stretch>
            <a:fillRect/>
          </a:stretch>
        </p:blipFill>
        <p:spPr bwMode="auto">
          <a:xfrm>
            <a:off x="2895600" y="3200400"/>
            <a:ext cx="544513" cy="533400"/>
          </a:xfrm>
          <a:prstGeom prst="rect">
            <a:avLst/>
          </a:prstGeom>
          <a:noFill/>
          <a:ln w="9525">
            <a:noFill/>
            <a:miter lim="800000"/>
            <a:headEnd/>
            <a:tailEnd/>
          </a:ln>
        </p:spPr>
      </p:pic>
      <p:sp>
        <p:nvSpPr>
          <p:cNvPr id="35" name="Cloud 34"/>
          <p:cNvSpPr/>
          <p:nvPr/>
        </p:nvSpPr>
        <p:spPr>
          <a:xfrm>
            <a:off x="4343400" y="2227263"/>
            <a:ext cx="2819400" cy="2573337"/>
          </a:xfrm>
          <a:prstGeom prst="cloud">
            <a:avLst/>
          </a:prstGeom>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dirty="0">
              <a:latin typeface="+mj-lt"/>
            </a:endParaRPr>
          </a:p>
        </p:txBody>
      </p:sp>
      <p:sp>
        <p:nvSpPr>
          <p:cNvPr id="15375" name="TextBox 30"/>
          <p:cNvSpPr txBox="1">
            <a:spLocks noChangeArrowheads="1"/>
          </p:cNvSpPr>
          <p:nvPr/>
        </p:nvSpPr>
        <p:spPr bwMode="auto">
          <a:xfrm>
            <a:off x="4724400" y="2543175"/>
            <a:ext cx="1968500" cy="276225"/>
          </a:xfrm>
          <a:prstGeom prst="rect">
            <a:avLst/>
          </a:prstGeom>
          <a:noFill/>
          <a:ln w="9525">
            <a:noFill/>
            <a:miter lim="800000"/>
            <a:headEnd/>
            <a:tailEnd/>
          </a:ln>
        </p:spPr>
        <p:txBody>
          <a:bodyPr>
            <a:spAutoFit/>
          </a:bodyPr>
          <a:lstStyle/>
          <a:p>
            <a:pPr algn="ctr"/>
            <a:r>
              <a:rPr lang="en-US" sz="1200" b="1" dirty="0">
                <a:solidFill>
                  <a:schemeClr val="bg1"/>
                </a:solidFill>
                <a:latin typeface="+mj-lt"/>
              </a:rPr>
              <a:t> Educational Portal</a:t>
            </a:r>
          </a:p>
        </p:txBody>
      </p:sp>
      <p:sp>
        <p:nvSpPr>
          <p:cNvPr id="15376" name="TextBox 35"/>
          <p:cNvSpPr txBox="1">
            <a:spLocks noChangeArrowheads="1"/>
          </p:cNvSpPr>
          <p:nvPr/>
        </p:nvSpPr>
        <p:spPr bwMode="auto">
          <a:xfrm>
            <a:off x="4800600" y="4219575"/>
            <a:ext cx="1524000" cy="276225"/>
          </a:xfrm>
          <a:prstGeom prst="rect">
            <a:avLst/>
          </a:prstGeom>
          <a:noFill/>
          <a:ln w="9525">
            <a:noFill/>
            <a:miter lim="800000"/>
            <a:headEnd/>
            <a:tailEnd/>
          </a:ln>
        </p:spPr>
        <p:txBody>
          <a:bodyPr>
            <a:spAutoFit/>
          </a:bodyPr>
          <a:lstStyle/>
          <a:p>
            <a:pPr algn="ctr"/>
            <a:r>
              <a:rPr lang="en-US" sz="1200" b="1" dirty="0">
                <a:solidFill>
                  <a:schemeClr val="bg1"/>
                </a:solidFill>
                <a:latin typeface="+mj-lt"/>
              </a:rPr>
              <a:t>www.moe.gov.om</a:t>
            </a:r>
          </a:p>
        </p:txBody>
      </p:sp>
      <p:sp>
        <p:nvSpPr>
          <p:cNvPr id="31" name="Rounded Rectangle 30"/>
          <p:cNvSpPr/>
          <p:nvPr/>
        </p:nvSpPr>
        <p:spPr>
          <a:xfrm>
            <a:off x="533400" y="1371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1</a:t>
            </a:r>
          </a:p>
        </p:txBody>
      </p:sp>
      <p:pic>
        <p:nvPicPr>
          <p:cNvPr id="15379" name="Picture 161" descr="D:\Back up\OMAN\ITA\Phase 1\MoE\Pics\MH900389102.JPG"/>
          <p:cNvPicPr>
            <a:picLocks noChangeAspect="1" noChangeArrowheads="1"/>
          </p:cNvPicPr>
          <p:nvPr/>
        </p:nvPicPr>
        <p:blipFill>
          <a:blip r:embed="rId3" cstate="print"/>
          <a:srcRect/>
          <a:stretch>
            <a:fillRect/>
          </a:stretch>
        </p:blipFill>
        <p:spPr bwMode="auto">
          <a:xfrm>
            <a:off x="2057400" y="3052763"/>
            <a:ext cx="838200" cy="833437"/>
          </a:xfrm>
          <a:prstGeom prst="rect">
            <a:avLst/>
          </a:prstGeom>
          <a:noFill/>
          <a:ln w="9525">
            <a:noFill/>
            <a:miter lim="800000"/>
            <a:headEnd/>
            <a:tailEnd/>
          </a:ln>
        </p:spPr>
      </p:pic>
      <p:pic>
        <p:nvPicPr>
          <p:cNvPr id="15380" name="Picture 163" descr="D:\Back up\OMAN\ITA\Phase 1\MoE\Pics\MH900439407.JPG"/>
          <p:cNvPicPr>
            <a:picLocks noChangeAspect="1" noChangeArrowheads="1"/>
          </p:cNvPicPr>
          <p:nvPr/>
        </p:nvPicPr>
        <p:blipFill>
          <a:blip r:embed="rId4" cstate="print"/>
          <a:srcRect/>
          <a:stretch>
            <a:fillRect/>
          </a:stretch>
        </p:blipFill>
        <p:spPr bwMode="auto">
          <a:xfrm>
            <a:off x="2133600" y="4495800"/>
            <a:ext cx="738188" cy="838200"/>
          </a:xfrm>
          <a:prstGeom prst="rect">
            <a:avLst/>
          </a:prstGeom>
          <a:noFill/>
          <a:ln w="9525">
            <a:noFill/>
            <a:miter lim="800000"/>
            <a:headEnd/>
            <a:tailEnd/>
          </a:ln>
        </p:spPr>
      </p:pic>
      <p:pic>
        <p:nvPicPr>
          <p:cNvPr id="15381" name="Picture 43" descr="MH900295895.JPG"/>
          <p:cNvPicPr>
            <a:picLocks noChangeAspect="1"/>
          </p:cNvPicPr>
          <p:nvPr/>
        </p:nvPicPr>
        <p:blipFill>
          <a:blip r:embed="rId5" cstate="print"/>
          <a:srcRect/>
          <a:stretch>
            <a:fillRect/>
          </a:stretch>
        </p:blipFill>
        <p:spPr bwMode="auto">
          <a:xfrm>
            <a:off x="2209800" y="1828800"/>
            <a:ext cx="762000" cy="712788"/>
          </a:xfrm>
          <a:prstGeom prst="rect">
            <a:avLst/>
          </a:prstGeom>
          <a:noFill/>
          <a:ln w="9525">
            <a:noFill/>
            <a:miter lim="800000"/>
            <a:headEnd/>
            <a:tailEnd/>
          </a:ln>
        </p:spPr>
      </p:pic>
      <p:sp>
        <p:nvSpPr>
          <p:cNvPr id="45" name="TextBox 44"/>
          <p:cNvSpPr txBox="1"/>
          <p:nvPr/>
        </p:nvSpPr>
        <p:spPr>
          <a:xfrm>
            <a:off x="2057400" y="3810000"/>
            <a:ext cx="903288" cy="276225"/>
          </a:xfrm>
          <a:prstGeom prst="rect">
            <a:avLst/>
          </a:prstGeom>
          <a:noFill/>
        </p:spPr>
        <p:txBody>
          <a:bodyPr>
            <a:spAutoFit/>
          </a:bodyPr>
          <a:lstStyle/>
          <a:p>
            <a:pPr algn="ctr">
              <a:defRPr/>
            </a:pPr>
            <a:r>
              <a:rPr lang="en-US" sz="1200" b="1" dirty="0">
                <a:solidFill>
                  <a:schemeClr val="accent1">
                    <a:lumMod val="75000"/>
                  </a:schemeClr>
                </a:solidFill>
                <a:latin typeface="+mj-lt"/>
                <a:cs typeface="Arial" charset="0"/>
              </a:rPr>
              <a:t>Student</a:t>
            </a:r>
          </a:p>
        </p:txBody>
      </p:sp>
      <p:sp>
        <p:nvSpPr>
          <p:cNvPr id="46" name="TextBox 45"/>
          <p:cNvSpPr txBox="1"/>
          <p:nvPr/>
        </p:nvSpPr>
        <p:spPr>
          <a:xfrm>
            <a:off x="2133600" y="5286375"/>
            <a:ext cx="903288" cy="276225"/>
          </a:xfrm>
          <a:prstGeom prst="rect">
            <a:avLst/>
          </a:prstGeom>
          <a:noFill/>
        </p:spPr>
        <p:txBody>
          <a:bodyPr>
            <a:spAutoFit/>
          </a:bodyPr>
          <a:lstStyle/>
          <a:p>
            <a:pPr algn="ctr">
              <a:defRPr/>
            </a:pPr>
            <a:r>
              <a:rPr lang="en-US" sz="1200" b="1" dirty="0">
                <a:solidFill>
                  <a:schemeClr val="accent1">
                    <a:lumMod val="75000"/>
                  </a:schemeClr>
                </a:solidFill>
                <a:latin typeface="+mj-lt"/>
                <a:cs typeface="Arial" charset="0"/>
              </a:rPr>
              <a:t>Teacher</a:t>
            </a:r>
          </a:p>
        </p:txBody>
      </p:sp>
      <p:sp>
        <p:nvSpPr>
          <p:cNvPr id="47" name="TextBox 46"/>
          <p:cNvSpPr txBox="1"/>
          <p:nvPr/>
        </p:nvSpPr>
        <p:spPr>
          <a:xfrm>
            <a:off x="2068513" y="2514600"/>
            <a:ext cx="903287" cy="276225"/>
          </a:xfrm>
          <a:prstGeom prst="rect">
            <a:avLst/>
          </a:prstGeom>
          <a:noFill/>
        </p:spPr>
        <p:txBody>
          <a:bodyPr>
            <a:spAutoFit/>
          </a:bodyPr>
          <a:lstStyle/>
          <a:p>
            <a:pPr algn="ctr">
              <a:defRPr/>
            </a:pPr>
            <a:r>
              <a:rPr lang="en-US" sz="1200" b="1" dirty="0">
                <a:solidFill>
                  <a:schemeClr val="accent1">
                    <a:lumMod val="75000"/>
                  </a:schemeClr>
                </a:solidFill>
                <a:latin typeface="+mj-lt"/>
                <a:cs typeface="Arial" charset="0"/>
              </a:rPr>
              <a:t>Parents</a:t>
            </a:r>
          </a:p>
        </p:txBody>
      </p:sp>
      <p:sp>
        <p:nvSpPr>
          <p:cNvPr id="15385" name="TextBox 56"/>
          <p:cNvSpPr txBox="1">
            <a:spLocks noChangeArrowheads="1"/>
          </p:cNvSpPr>
          <p:nvPr/>
        </p:nvSpPr>
        <p:spPr bwMode="auto">
          <a:xfrm>
            <a:off x="3389313" y="3048000"/>
            <a:ext cx="1182687" cy="276225"/>
          </a:xfrm>
          <a:prstGeom prst="rect">
            <a:avLst/>
          </a:prstGeom>
          <a:noFill/>
          <a:ln w="9525">
            <a:noFill/>
            <a:miter lim="800000"/>
            <a:headEnd/>
            <a:tailEnd/>
          </a:ln>
        </p:spPr>
        <p:txBody>
          <a:bodyPr>
            <a:spAutoFit/>
          </a:bodyPr>
          <a:lstStyle/>
          <a:p>
            <a:pPr algn="ctr"/>
            <a:r>
              <a:rPr lang="en-US" sz="1200" b="1">
                <a:solidFill>
                  <a:schemeClr val="tx2"/>
                </a:solidFill>
                <a:latin typeface="+mj-lt"/>
              </a:rPr>
              <a:t>Admission </a:t>
            </a:r>
          </a:p>
        </p:txBody>
      </p:sp>
      <p:sp>
        <p:nvSpPr>
          <p:cNvPr id="15386" name="TextBox 57"/>
          <p:cNvSpPr txBox="1">
            <a:spLocks noChangeArrowheads="1"/>
          </p:cNvSpPr>
          <p:nvPr/>
        </p:nvSpPr>
        <p:spPr bwMode="auto">
          <a:xfrm>
            <a:off x="3846513" y="2314575"/>
            <a:ext cx="1182687" cy="276225"/>
          </a:xfrm>
          <a:prstGeom prst="rect">
            <a:avLst/>
          </a:prstGeom>
          <a:noFill/>
          <a:ln w="9525">
            <a:noFill/>
            <a:miter lim="800000"/>
            <a:headEnd/>
            <a:tailEnd/>
          </a:ln>
        </p:spPr>
        <p:txBody>
          <a:bodyPr>
            <a:spAutoFit/>
          </a:bodyPr>
          <a:lstStyle/>
          <a:p>
            <a:pPr algn="ctr"/>
            <a:r>
              <a:rPr lang="en-US" sz="1200" b="1" dirty="0">
                <a:solidFill>
                  <a:schemeClr val="tx2"/>
                </a:solidFill>
                <a:latin typeface="+mj-lt"/>
              </a:rPr>
              <a:t>Attendance </a:t>
            </a:r>
          </a:p>
        </p:txBody>
      </p:sp>
      <p:sp>
        <p:nvSpPr>
          <p:cNvPr id="15387" name="TextBox 58"/>
          <p:cNvSpPr txBox="1">
            <a:spLocks noChangeArrowheads="1"/>
          </p:cNvSpPr>
          <p:nvPr/>
        </p:nvSpPr>
        <p:spPr bwMode="auto">
          <a:xfrm>
            <a:off x="5446713" y="2009775"/>
            <a:ext cx="1182687" cy="276225"/>
          </a:xfrm>
          <a:prstGeom prst="rect">
            <a:avLst/>
          </a:prstGeom>
          <a:noFill/>
          <a:ln w="9525">
            <a:noFill/>
            <a:miter lim="800000"/>
            <a:headEnd/>
            <a:tailEnd/>
          </a:ln>
        </p:spPr>
        <p:txBody>
          <a:bodyPr>
            <a:spAutoFit/>
          </a:bodyPr>
          <a:lstStyle/>
          <a:p>
            <a:pPr algn="ctr"/>
            <a:r>
              <a:rPr lang="en-US" sz="1200" b="1">
                <a:solidFill>
                  <a:schemeClr val="tx2"/>
                </a:solidFill>
                <a:latin typeface="+mj-lt"/>
              </a:rPr>
              <a:t>Examination </a:t>
            </a:r>
          </a:p>
        </p:txBody>
      </p:sp>
      <p:sp>
        <p:nvSpPr>
          <p:cNvPr id="15388" name="TextBox 59"/>
          <p:cNvSpPr txBox="1">
            <a:spLocks noChangeArrowheads="1"/>
          </p:cNvSpPr>
          <p:nvPr/>
        </p:nvSpPr>
        <p:spPr bwMode="auto">
          <a:xfrm>
            <a:off x="6781800" y="2438400"/>
            <a:ext cx="1182688" cy="276225"/>
          </a:xfrm>
          <a:prstGeom prst="rect">
            <a:avLst/>
          </a:prstGeom>
          <a:noFill/>
          <a:ln w="9525">
            <a:noFill/>
            <a:miter lim="800000"/>
            <a:headEnd/>
            <a:tailEnd/>
          </a:ln>
        </p:spPr>
        <p:txBody>
          <a:bodyPr>
            <a:spAutoFit/>
          </a:bodyPr>
          <a:lstStyle/>
          <a:p>
            <a:pPr algn="ctr"/>
            <a:r>
              <a:rPr lang="en-US" sz="1200" b="1">
                <a:solidFill>
                  <a:schemeClr val="tx2"/>
                </a:solidFill>
                <a:latin typeface="+mj-lt"/>
              </a:rPr>
              <a:t>Results</a:t>
            </a:r>
          </a:p>
        </p:txBody>
      </p:sp>
      <p:sp>
        <p:nvSpPr>
          <p:cNvPr id="15389" name="TextBox 60"/>
          <p:cNvSpPr txBox="1">
            <a:spLocks noChangeArrowheads="1"/>
          </p:cNvSpPr>
          <p:nvPr/>
        </p:nvSpPr>
        <p:spPr bwMode="auto">
          <a:xfrm>
            <a:off x="7046913" y="3124200"/>
            <a:ext cx="1182687" cy="276225"/>
          </a:xfrm>
          <a:prstGeom prst="rect">
            <a:avLst/>
          </a:prstGeom>
          <a:noFill/>
          <a:ln w="9525">
            <a:noFill/>
            <a:miter lim="800000"/>
            <a:headEnd/>
            <a:tailEnd/>
          </a:ln>
        </p:spPr>
        <p:txBody>
          <a:bodyPr>
            <a:spAutoFit/>
          </a:bodyPr>
          <a:lstStyle/>
          <a:p>
            <a:pPr algn="ctr"/>
            <a:r>
              <a:rPr lang="en-US" sz="1200" b="1">
                <a:solidFill>
                  <a:schemeClr val="tx2"/>
                </a:solidFill>
                <a:latin typeface="+mj-lt"/>
              </a:rPr>
              <a:t>Performance</a:t>
            </a:r>
          </a:p>
        </p:txBody>
      </p:sp>
      <p:sp>
        <p:nvSpPr>
          <p:cNvPr id="15390" name="TextBox 61"/>
          <p:cNvSpPr txBox="1">
            <a:spLocks noChangeArrowheads="1"/>
          </p:cNvSpPr>
          <p:nvPr/>
        </p:nvSpPr>
        <p:spPr bwMode="auto">
          <a:xfrm>
            <a:off x="6781800" y="3838575"/>
            <a:ext cx="1182688" cy="276225"/>
          </a:xfrm>
          <a:prstGeom prst="rect">
            <a:avLst/>
          </a:prstGeom>
          <a:noFill/>
          <a:ln w="9525">
            <a:noFill/>
            <a:miter lim="800000"/>
            <a:headEnd/>
            <a:tailEnd/>
          </a:ln>
        </p:spPr>
        <p:txBody>
          <a:bodyPr>
            <a:spAutoFit/>
          </a:bodyPr>
          <a:lstStyle/>
          <a:p>
            <a:pPr algn="ctr"/>
            <a:r>
              <a:rPr lang="en-US" sz="1200" b="1">
                <a:solidFill>
                  <a:schemeClr val="tx2"/>
                </a:solidFill>
                <a:latin typeface="+mj-lt"/>
              </a:rPr>
              <a:t>Transfer</a:t>
            </a:r>
          </a:p>
        </p:txBody>
      </p:sp>
      <p:sp>
        <p:nvSpPr>
          <p:cNvPr id="15391" name="TextBox 62"/>
          <p:cNvSpPr txBox="1">
            <a:spLocks noChangeArrowheads="1"/>
          </p:cNvSpPr>
          <p:nvPr/>
        </p:nvSpPr>
        <p:spPr bwMode="auto">
          <a:xfrm>
            <a:off x="6248400" y="4419600"/>
            <a:ext cx="1182688" cy="276225"/>
          </a:xfrm>
          <a:prstGeom prst="rect">
            <a:avLst/>
          </a:prstGeom>
          <a:noFill/>
          <a:ln w="9525">
            <a:noFill/>
            <a:miter lim="800000"/>
            <a:headEnd/>
            <a:tailEnd/>
          </a:ln>
        </p:spPr>
        <p:txBody>
          <a:bodyPr>
            <a:spAutoFit/>
          </a:bodyPr>
          <a:lstStyle/>
          <a:p>
            <a:pPr algn="ctr"/>
            <a:r>
              <a:rPr lang="en-US" sz="1200" b="1">
                <a:solidFill>
                  <a:schemeClr val="tx2"/>
                </a:solidFill>
                <a:latin typeface="+mj-lt"/>
              </a:rPr>
              <a:t>Certificates</a:t>
            </a:r>
          </a:p>
        </p:txBody>
      </p:sp>
      <p:sp>
        <p:nvSpPr>
          <p:cNvPr id="15392" name="TextBox 63"/>
          <p:cNvSpPr txBox="1">
            <a:spLocks noChangeArrowheads="1"/>
          </p:cNvSpPr>
          <p:nvPr/>
        </p:nvSpPr>
        <p:spPr bwMode="auto">
          <a:xfrm>
            <a:off x="5294313" y="4848225"/>
            <a:ext cx="1182687" cy="277813"/>
          </a:xfrm>
          <a:prstGeom prst="rect">
            <a:avLst/>
          </a:prstGeom>
          <a:noFill/>
          <a:ln w="9525">
            <a:noFill/>
            <a:miter lim="800000"/>
            <a:headEnd/>
            <a:tailEnd/>
          </a:ln>
        </p:spPr>
        <p:txBody>
          <a:bodyPr>
            <a:spAutoFit/>
          </a:bodyPr>
          <a:lstStyle/>
          <a:p>
            <a:pPr algn="ctr"/>
            <a:r>
              <a:rPr lang="en-US" sz="1200" b="1">
                <a:solidFill>
                  <a:schemeClr val="tx2"/>
                </a:solidFill>
                <a:latin typeface="+mj-lt"/>
              </a:rPr>
              <a:t>e-Library</a:t>
            </a:r>
          </a:p>
        </p:txBody>
      </p:sp>
      <p:sp>
        <p:nvSpPr>
          <p:cNvPr id="15393" name="TextBox 64"/>
          <p:cNvSpPr txBox="1">
            <a:spLocks noChangeArrowheads="1"/>
          </p:cNvSpPr>
          <p:nvPr/>
        </p:nvSpPr>
        <p:spPr bwMode="auto">
          <a:xfrm>
            <a:off x="3886200" y="4535488"/>
            <a:ext cx="1182688" cy="646112"/>
          </a:xfrm>
          <a:prstGeom prst="rect">
            <a:avLst/>
          </a:prstGeom>
          <a:noFill/>
          <a:ln w="9525">
            <a:noFill/>
            <a:miter lim="800000"/>
            <a:headEnd/>
            <a:tailEnd/>
          </a:ln>
        </p:spPr>
        <p:txBody>
          <a:bodyPr>
            <a:spAutoFit/>
          </a:bodyPr>
          <a:lstStyle/>
          <a:p>
            <a:pPr algn="ctr"/>
            <a:r>
              <a:rPr lang="en-US" sz="1200" b="1">
                <a:solidFill>
                  <a:schemeClr val="tx2"/>
                </a:solidFill>
                <a:latin typeface="+mj-lt"/>
              </a:rPr>
              <a:t>Interactive Virtual Classroom</a:t>
            </a:r>
          </a:p>
        </p:txBody>
      </p:sp>
      <p:sp>
        <p:nvSpPr>
          <p:cNvPr id="15394" name="TextBox 65"/>
          <p:cNvSpPr txBox="1">
            <a:spLocks noChangeArrowheads="1"/>
          </p:cNvSpPr>
          <p:nvPr/>
        </p:nvSpPr>
        <p:spPr bwMode="auto">
          <a:xfrm>
            <a:off x="3465513" y="3727450"/>
            <a:ext cx="1182687" cy="646113"/>
          </a:xfrm>
          <a:prstGeom prst="rect">
            <a:avLst/>
          </a:prstGeom>
          <a:noFill/>
          <a:ln w="9525">
            <a:noFill/>
            <a:miter lim="800000"/>
            <a:headEnd/>
            <a:tailEnd/>
          </a:ln>
        </p:spPr>
        <p:txBody>
          <a:bodyPr>
            <a:spAutoFit/>
          </a:bodyPr>
          <a:lstStyle/>
          <a:p>
            <a:pPr algn="ctr"/>
            <a:r>
              <a:rPr lang="en-US" sz="1200" b="1">
                <a:solidFill>
                  <a:schemeClr val="tx2"/>
                </a:solidFill>
                <a:latin typeface="+mj-lt"/>
              </a:rPr>
              <a:t>Promote to Higher Education</a:t>
            </a:r>
          </a:p>
        </p:txBody>
      </p:sp>
      <p:sp>
        <p:nvSpPr>
          <p:cNvPr id="68" name="Bent Arrow 67"/>
          <p:cNvSpPr/>
          <p:nvPr/>
        </p:nvSpPr>
        <p:spPr>
          <a:xfrm>
            <a:off x="3733800" y="2438400"/>
            <a:ext cx="268288" cy="56515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69" name="Bent Arrow 68"/>
          <p:cNvSpPr/>
          <p:nvPr/>
        </p:nvSpPr>
        <p:spPr>
          <a:xfrm>
            <a:off x="4913313" y="2070100"/>
            <a:ext cx="611187" cy="3302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75" name="Bent Arrow 74"/>
          <p:cNvSpPr/>
          <p:nvPr/>
        </p:nvSpPr>
        <p:spPr>
          <a:xfrm rot="5400000">
            <a:off x="6913562" y="1960563"/>
            <a:ext cx="257175" cy="6985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76" name="Right Arrow 75"/>
          <p:cNvSpPr/>
          <p:nvPr/>
        </p:nvSpPr>
        <p:spPr>
          <a:xfrm rot="5400000">
            <a:off x="7357269" y="2861469"/>
            <a:ext cx="381000" cy="1444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7" name="Right Arrow 76"/>
          <p:cNvSpPr/>
          <p:nvPr/>
        </p:nvSpPr>
        <p:spPr>
          <a:xfrm rot="5400000">
            <a:off x="7357269" y="3547269"/>
            <a:ext cx="381000" cy="1444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78" name="Bent Arrow 77"/>
          <p:cNvSpPr/>
          <p:nvPr/>
        </p:nvSpPr>
        <p:spPr>
          <a:xfrm flipH="1" flipV="1">
            <a:off x="7315200" y="4067175"/>
            <a:ext cx="266700" cy="555625"/>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80" name="Bent Arrow 79"/>
          <p:cNvSpPr/>
          <p:nvPr/>
        </p:nvSpPr>
        <p:spPr>
          <a:xfrm flipH="1" flipV="1">
            <a:off x="6235700" y="4695825"/>
            <a:ext cx="279400" cy="346075"/>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81" name="Right Arrow 80"/>
          <p:cNvSpPr/>
          <p:nvPr/>
        </p:nvSpPr>
        <p:spPr>
          <a:xfrm rot="10800000">
            <a:off x="5029200" y="4919663"/>
            <a:ext cx="381000" cy="142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2" name="Bent Arrow 81"/>
          <p:cNvSpPr/>
          <p:nvPr/>
        </p:nvSpPr>
        <p:spPr>
          <a:xfrm rot="5400000" flipH="1" flipV="1">
            <a:off x="3559969" y="4550569"/>
            <a:ext cx="576262" cy="228600"/>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84" name="Down Arrow 83"/>
          <p:cNvSpPr/>
          <p:nvPr/>
        </p:nvSpPr>
        <p:spPr>
          <a:xfrm flipH="1">
            <a:off x="2484438" y="2819400"/>
            <a:ext cx="182562" cy="1841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5" name="Up Arrow 84"/>
          <p:cNvSpPr/>
          <p:nvPr/>
        </p:nvSpPr>
        <p:spPr>
          <a:xfrm>
            <a:off x="2438400" y="4114800"/>
            <a:ext cx="228600" cy="20002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86" name="Right Arrow 85"/>
          <p:cNvSpPr/>
          <p:nvPr/>
        </p:nvSpPr>
        <p:spPr>
          <a:xfrm rot="16200000">
            <a:off x="3583782" y="3471068"/>
            <a:ext cx="381000" cy="1444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
        <p:nvSpPr>
          <p:cNvPr id="49" name="TextBox 6"/>
          <p:cNvSpPr txBox="1">
            <a:spLocks noChangeArrowheads="1"/>
          </p:cNvSpPr>
          <p:nvPr/>
        </p:nvSpPr>
        <p:spPr bwMode="auto">
          <a:xfrm>
            <a:off x="228600" y="206375"/>
            <a:ext cx="513715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Initiative Objective</a:t>
            </a:r>
          </a:p>
        </p:txBody>
      </p:sp>
      <p:pic>
        <p:nvPicPr>
          <p:cNvPr id="51" name="Picture 50" descr="D:\Back up\OMAN\ITA\Phase 1\MoE\Supporting Docs\MOE_Logo\Ministry_Logo_English.jpg"/>
          <p:cNvPicPr>
            <a:picLocks noChangeAspect="1" noChangeArrowheads="1"/>
          </p:cNvPicPr>
          <p:nvPr/>
        </p:nvPicPr>
        <p:blipFill>
          <a:blip r:embed="rId6"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52"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50" name="Picture 2" descr="C:\Documents and Settings\Sultan Al-Wadhahi\My Documents\IT\موقع البوابة التعليمية\Interface Portal\portal2.JPG"/>
          <p:cNvPicPr>
            <a:picLocks noChangeAspect="1" noChangeArrowheads="1"/>
          </p:cNvPicPr>
          <p:nvPr/>
        </p:nvPicPr>
        <p:blipFill>
          <a:blip r:embed="rId7" cstate="print"/>
          <a:srcRect/>
          <a:stretch>
            <a:fillRect/>
          </a:stretch>
        </p:blipFill>
        <p:spPr bwMode="auto">
          <a:xfrm>
            <a:off x="5029200" y="2819400"/>
            <a:ext cx="1206500" cy="1425073"/>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7"/>
          <p:cNvGrpSpPr/>
          <p:nvPr/>
        </p:nvGrpSpPr>
        <p:grpSpPr>
          <a:xfrm>
            <a:off x="381000" y="887104"/>
            <a:ext cx="8267700" cy="4038600"/>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101" name="TextBox 9"/>
          <p:cNvSpPr txBox="1">
            <a:spLocks noChangeArrowheads="1"/>
          </p:cNvSpPr>
          <p:nvPr/>
        </p:nvSpPr>
        <p:spPr bwMode="auto">
          <a:xfrm>
            <a:off x="2362200" y="1066800"/>
            <a:ext cx="4191853" cy="461665"/>
          </a:xfrm>
          <a:prstGeom prst="rect">
            <a:avLst/>
          </a:prstGeom>
          <a:noFill/>
          <a:ln w="9525">
            <a:noFill/>
            <a:miter lim="800000"/>
            <a:headEnd/>
            <a:tailEnd/>
          </a:ln>
        </p:spPr>
        <p:txBody>
          <a:bodyPr wrap="none">
            <a:spAutoFit/>
          </a:bodyPr>
          <a:lstStyle/>
          <a:p>
            <a:pPr>
              <a:defRPr/>
            </a:pPr>
            <a:r>
              <a:rPr lang="en-US" sz="2400" dirty="0">
                <a:solidFill>
                  <a:srgbClr val="3C8FED"/>
                </a:solidFill>
                <a:latin typeface="+mj-lt"/>
                <a:cs typeface="Arial" charset="0"/>
              </a:rPr>
              <a:t>Educational Portal: </a:t>
            </a:r>
            <a:r>
              <a:rPr lang="en-US" sz="2400" dirty="0" smtClean="0">
                <a:solidFill>
                  <a:srgbClr val="3C8FED"/>
                </a:solidFill>
                <a:latin typeface="+mj-lt"/>
                <a:cs typeface="Arial" charset="0"/>
              </a:rPr>
              <a:t>Components</a:t>
            </a:r>
            <a:endParaRPr lang="en-US" sz="2400" dirty="0">
              <a:solidFill>
                <a:srgbClr val="3C8FED"/>
              </a:solidFill>
              <a:latin typeface="+mj-lt"/>
              <a:cs typeface="Arial" charset="0"/>
            </a:endParaRPr>
          </a:p>
        </p:txBody>
      </p:sp>
      <p:sp>
        <p:nvSpPr>
          <p:cNvPr id="15" name="Round Diagonal Corner Rectangle 14"/>
          <p:cNvSpPr/>
          <p:nvPr/>
        </p:nvSpPr>
        <p:spPr>
          <a:xfrm>
            <a:off x="2209800" y="5106988"/>
            <a:ext cx="3048000" cy="1331913"/>
          </a:xfrm>
          <a:prstGeom prst="round2DiagRect">
            <a:avLst>
              <a:gd name="adj1" fmla="val 11580"/>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Diagonal Corner Rectangle 11"/>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TextBox 17"/>
          <p:cNvSpPr txBox="1"/>
          <p:nvPr/>
        </p:nvSpPr>
        <p:spPr>
          <a:xfrm>
            <a:off x="3581400" y="5143394"/>
            <a:ext cx="1784350" cy="1169551"/>
          </a:xfrm>
          <a:prstGeom prst="rect">
            <a:avLst/>
          </a:prstGeom>
          <a:noFill/>
        </p:spPr>
        <p:txBody>
          <a:bodyPr wrap="square">
            <a:spAutoFit/>
          </a:bodyPr>
          <a:lstStyle/>
          <a:p>
            <a:pPr algn="ctr">
              <a:spcBef>
                <a:spcPct val="50000"/>
              </a:spcBef>
            </a:pPr>
            <a:r>
              <a:rPr lang="en-US" sz="1400" b="1" dirty="0" smtClean="0">
                <a:solidFill>
                  <a:schemeClr val="bg1"/>
                </a:solidFill>
                <a:latin typeface="+mj-lt"/>
                <a:cs typeface="Arial" charset="0"/>
              </a:rPr>
              <a:t>Mange and archive the correspondences electronically, provide high quality of services</a:t>
            </a:r>
            <a:endParaRPr lang="ar-OM" sz="1400" b="1" dirty="0" smtClean="0">
              <a:solidFill>
                <a:schemeClr val="bg1"/>
              </a:solidFill>
              <a:latin typeface="+mj-lt"/>
              <a:cs typeface="Arial" charset="0"/>
            </a:endParaRPr>
          </a:p>
        </p:txBody>
      </p:sp>
      <p:sp>
        <p:nvSpPr>
          <p:cNvPr id="19" name="TextBox 18"/>
          <p:cNvSpPr txBox="1"/>
          <p:nvPr/>
        </p:nvSpPr>
        <p:spPr>
          <a:xfrm>
            <a:off x="7158038" y="5126038"/>
            <a:ext cx="1376362" cy="1301703"/>
          </a:xfrm>
          <a:prstGeom prst="rect">
            <a:avLst/>
          </a:prstGeom>
          <a:noFill/>
        </p:spPr>
        <p:txBody>
          <a:bodyPr>
            <a:spAutoFit/>
          </a:bodyPr>
          <a:lstStyle/>
          <a:p>
            <a:pPr algn="ctr">
              <a:lnSpc>
                <a:spcPct val="80000"/>
              </a:lnSpc>
              <a:spcBef>
                <a:spcPct val="20000"/>
              </a:spcBef>
              <a:buClr>
                <a:srgbClr val="FFCC00"/>
              </a:buClr>
              <a:buSzPct val="70000"/>
            </a:pPr>
            <a:r>
              <a:rPr lang="en-US" sz="1400" b="1" dirty="0" smtClean="0">
                <a:solidFill>
                  <a:schemeClr val="bg1"/>
                </a:solidFill>
                <a:latin typeface="+mj-lt"/>
                <a:cs typeface="Arial" charset="0"/>
              </a:rPr>
              <a:t>Add new effective learning methods and enhance distance learning</a:t>
            </a:r>
            <a:endParaRPr lang="ar-OM" sz="1400" b="1" dirty="0">
              <a:solidFill>
                <a:schemeClr val="bg1"/>
              </a:solidFill>
              <a:latin typeface="+mj-lt"/>
              <a:cs typeface="Arial" charset="0"/>
            </a:endParaRPr>
          </a:p>
        </p:txBody>
      </p:sp>
      <p:sp>
        <p:nvSpPr>
          <p:cNvPr id="16396" name="TextBox 28"/>
          <p:cNvSpPr txBox="1">
            <a:spLocks noChangeArrowheads="1"/>
          </p:cNvSpPr>
          <p:nvPr/>
        </p:nvSpPr>
        <p:spPr bwMode="auto">
          <a:xfrm>
            <a:off x="457200" y="990600"/>
            <a:ext cx="1600200" cy="2616101"/>
          </a:xfrm>
          <a:prstGeom prst="rect">
            <a:avLst/>
          </a:prstGeom>
          <a:noFill/>
          <a:ln w="9525">
            <a:noFill/>
            <a:miter lim="800000"/>
            <a:headEnd/>
            <a:tailEnd/>
          </a:ln>
        </p:spPr>
        <p:txBody>
          <a:bodyPr>
            <a:spAutoFit/>
          </a:bodyPr>
          <a:lstStyle/>
          <a:p>
            <a:pPr algn="ctr">
              <a:lnSpc>
                <a:spcPct val="80000"/>
              </a:lnSpc>
              <a:spcBef>
                <a:spcPct val="20000"/>
              </a:spcBef>
              <a:buClr>
                <a:srgbClr val="FFCC00"/>
              </a:buClr>
              <a:buSzPct val="70000"/>
            </a:pPr>
            <a:r>
              <a:rPr lang="en-US" sz="2000" dirty="0" smtClean="0">
                <a:solidFill>
                  <a:schemeClr val="bg1"/>
                </a:solidFill>
                <a:latin typeface="+mj-lt"/>
                <a:cs typeface="Arial" charset="0"/>
              </a:rPr>
              <a:t>Interface Portal System</a:t>
            </a:r>
          </a:p>
          <a:p>
            <a:pPr algn="ctr">
              <a:lnSpc>
                <a:spcPct val="80000"/>
              </a:lnSpc>
              <a:spcBef>
                <a:spcPct val="20000"/>
              </a:spcBef>
              <a:buClr>
                <a:srgbClr val="FFCC00"/>
              </a:buClr>
              <a:buSzPct val="70000"/>
            </a:pPr>
            <a:r>
              <a:rPr lang="en-US" sz="2000" dirty="0" smtClean="0">
                <a:solidFill>
                  <a:schemeClr val="bg1"/>
                </a:solidFill>
                <a:latin typeface="+mj-lt"/>
                <a:cs typeface="Arial" charset="0"/>
              </a:rPr>
              <a:t>A gateway which gives the opportunity for everyone to exploit the available services</a:t>
            </a:r>
            <a:endParaRPr lang="ar-OM" sz="2000" dirty="0">
              <a:solidFill>
                <a:schemeClr val="bg1"/>
              </a:solidFill>
              <a:latin typeface="+mj-lt"/>
              <a:cs typeface="Arial" charset="0"/>
            </a:endParaRPr>
          </a:p>
        </p:txBody>
      </p:sp>
      <p:sp>
        <p:nvSpPr>
          <p:cNvPr id="20" name="Slide Number Placeholder 19"/>
          <p:cNvSpPr>
            <a:spLocks noGrp="1"/>
          </p:cNvSpPr>
          <p:nvPr>
            <p:ph type="sldNum" sz="quarter" idx="11"/>
          </p:nvPr>
        </p:nvSpPr>
        <p:spPr>
          <a:xfrm>
            <a:off x="6705600" y="6400800"/>
            <a:ext cx="2133600" cy="365125"/>
          </a:xfrm>
        </p:spPr>
        <p:txBody>
          <a:bodyPr/>
          <a:lstStyle/>
          <a:p>
            <a:pPr>
              <a:defRPr/>
            </a:pPr>
            <a:fld id="{EFF38359-C529-4475-B695-81ABEC7BFD19}" type="slidenum">
              <a:rPr lang="en-US"/>
              <a:pPr>
                <a:defRPr/>
              </a:pPr>
              <a:t>6</a:t>
            </a:fld>
            <a:endParaRPr lang="en-US" dirty="0"/>
          </a:p>
        </p:txBody>
      </p:sp>
      <p:sp>
        <p:nvSpPr>
          <p:cNvPr id="24" name="TextBox 6"/>
          <p:cNvSpPr txBox="1">
            <a:spLocks noChangeArrowheads="1"/>
          </p:cNvSpPr>
          <p:nvPr/>
        </p:nvSpPr>
        <p:spPr bwMode="auto">
          <a:xfrm>
            <a:off x="228600" y="206375"/>
            <a:ext cx="513715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Initiative Objective</a:t>
            </a:r>
          </a:p>
        </p:txBody>
      </p:sp>
      <p:sp>
        <p:nvSpPr>
          <p:cNvPr id="25"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21" name="Picture 20" descr="D:\Back up\OMAN\ITA\Phase 1\MoE\Supporting Docs\MOE_Logo\Ministry_Logo_English.jpg"/>
          <p:cNvPicPr>
            <a:picLocks noChangeAspect="1" noChangeArrowheads="1"/>
          </p:cNvPicPr>
          <p:nvPr/>
        </p:nvPicPr>
        <p:blipFill>
          <a:blip r:embed="rId2"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graphicFrame>
        <p:nvGraphicFramePr>
          <p:cNvPr id="31" name="Diagram 30"/>
          <p:cNvGraphicFramePr/>
          <p:nvPr/>
        </p:nvGraphicFramePr>
        <p:xfrm>
          <a:off x="1676400" y="1555845"/>
          <a:ext cx="7391400" cy="30923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2" name="Picture 18" descr="D:\Back up\OMAN\ITA\Phase 1\MoE\eproject MOE\Newspaper articles and pictures\pictures\2.JPG"/>
          <p:cNvPicPr>
            <a:picLocks noChangeAspect="1" noChangeArrowheads="1"/>
          </p:cNvPicPr>
          <p:nvPr/>
        </p:nvPicPr>
        <p:blipFill>
          <a:blip r:embed="rId8" cstate="print"/>
          <a:srcRect/>
          <a:stretch>
            <a:fillRect/>
          </a:stretch>
        </p:blipFill>
        <p:spPr bwMode="auto">
          <a:xfrm>
            <a:off x="5867400" y="5298394"/>
            <a:ext cx="1295400" cy="988900"/>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33" name="Picture 22" descr="D:\Back up\OMAN\ITA\Phase 1\MoE\Award Pics\New Folder\Still1221_00033.jpg"/>
          <p:cNvPicPr>
            <a:picLocks noChangeAspect="1" noChangeArrowheads="1"/>
          </p:cNvPicPr>
          <p:nvPr/>
        </p:nvPicPr>
        <p:blipFill>
          <a:blip r:embed="rId9" cstate="print"/>
          <a:srcRect/>
          <a:stretch>
            <a:fillRect/>
          </a:stretch>
        </p:blipFill>
        <p:spPr bwMode="auto">
          <a:xfrm>
            <a:off x="2362201" y="5257800"/>
            <a:ext cx="1219200" cy="1040384"/>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34" name="Picture 21" descr="D:\Back up\OMAN\ITA\Phase 1\MoE\Award Pics\New Folder\Still1220_00021.jpg"/>
          <p:cNvPicPr>
            <a:picLocks noChangeAspect="1" noChangeArrowheads="1"/>
          </p:cNvPicPr>
          <p:nvPr/>
        </p:nvPicPr>
        <p:blipFill>
          <a:blip r:embed="rId10" cstate="print"/>
          <a:srcRect/>
          <a:stretch>
            <a:fillRect/>
          </a:stretch>
        </p:blipFill>
        <p:spPr bwMode="auto">
          <a:xfrm>
            <a:off x="533400" y="3733800"/>
            <a:ext cx="1458459" cy="1143000"/>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sp>
        <p:nvSpPr>
          <p:cNvPr id="35" name="Flowchart: Alternate Process 34"/>
          <p:cNvSpPr/>
          <p:nvPr/>
        </p:nvSpPr>
        <p:spPr>
          <a:xfrm>
            <a:off x="6705600" y="1600200"/>
            <a:ext cx="1828800" cy="7620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School Management System</a:t>
            </a:r>
            <a:endParaRPr lang="en-GB" dirty="0"/>
          </a:p>
        </p:txBody>
      </p:sp>
      <p:sp>
        <p:nvSpPr>
          <p:cNvPr id="37" name="Flowchart: Alternate Process 36"/>
          <p:cNvSpPr/>
          <p:nvPr/>
        </p:nvSpPr>
        <p:spPr>
          <a:xfrm>
            <a:off x="2362201" y="3886200"/>
            <a:ext cx="1828800" cy="7620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Interactive e-content</a:t>
            </a:r>
            <a:endParaRPr lang="en-GB" dirty="0"/>
          </a:p>
        </p:txBody>
      </p:sp>
      <p:sp>
        <p:nvSpPr>
          <p:cNvPr id="38" name="Flowchart: Alternate Process 37"/>
          <p:cNvSpPr/>
          <p:nvPr/>
        </p:nvSpPr>
        <p:spPr>
          <a:xfrm>
            <a:off x="6705600" y="3886200"/>
            <a:ext cx="1828800" cy="7620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Document Management System</a:t>
            </a:r>
            <a:endParaRPr lang="en-GB" dirty="0"/>
          </a:p>
        </p:txBody>
      </p:sp>
      <p:sp>
        <p:nvSpPr>
          <p:cNvPr id="39" name="Flowchart: Alternate Process 38"/>
          <p:cNvSpPr/>
          <p:nvPr/>
        </p:nvSpPr>
        <p:spPr>
          <a:xfrm>
            <a:off x="2362200" y="1600200"/>
            <a:ext cx="1828800" cy="762000"/>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Learning Management System</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7"/>
          <p:cNvGrpSpPr/>
          <p:nvPr/>
        </p:nvGrpSpPr>
        <p:grpSpPr>
          <a:xfrm>
            <a:off x="381000" y="914401"/>
            <a:ext cx="8267700" cy="4038600"/>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101" name="TextBox 9"/>
          <p:cNvSpPr txBox="1">
            <a:spLocks noChangeArrowheads="1"/>
          </p:cNvSpPr>
          <p:nvPr/>
        </p:nvSpPr>
        <p:spPr bwMode="auto">
          <a:xfrm>
            <a:off x="2362200" y="1066800"/>
            <a:ext cx="6251575" cy="461963"/>
          </a:xfrm>
          <a:prstGeom prst="rect">
            <a:avLst/>
          </a:prstGeom>
          <a:noFill/>
          <a:ln w="9525">
            <a:noFill/>
            <a:miter lim="800000"/>
            <a:headEnd/>
            <a:tailEnd/>
          </a:ln>
        </p:spPr>
        <p:txBody>
          <a:bodyPr wrap="none">
            <a:spAutoFit/>
          </a:bodyPr>
          <a:lstStyle/>
          <a:p>
            <a:pPr>
              <a:defRPr/>
            </a:pPr>
            <a:r>
              <a:rPr lang="en-US" sz="2400" dirty="0">
                <a:solidFill>
                  <a:srgbClr val="3C8FED"/>
                </a:solidFill>
                <a:latin typeface="+mj-lt"/>
                <a:cs typeface="Arial" charset="0"/>
              </a:rPr>
              <a:t>Educational Portal: </a:t>
            </a:r>
            <a:r>
              <a:rPr lang="en-US" sz="2400" dirty="0" smtClean="0">
                <a:solidFill>
                  <a:srgbClr val="3C8FED"/>
                </a:solidFill>
                <a:latin typeface="+mj-lt"/>
                <a:cs typeface="Arial" charset="0"/>
              </a:rPr>
              <a:t>Available </a:t>
            </a:r>
            <a:r>
              <a:rPr lang="en-US" sz="2400" dirty="0">
                <a:solidFill>
                  <a:srgbClr val="3C8FED"/>
                </a:solidFill>
                <a:latin typeface="+mj-lt"/>
                <a:cs typeface="Arial" charset="0"/>
              </a:rPr>
              <a:t>Anywhere Anytime</a:t>
            </a:r>
          </a:p>
        </p:txBody>
      </p:sp>
      <p:sp>
        <p:nvSpPr>
          <p:cNvPr id="15367" name="TextBox 10"/>
          <p:cNvSpPr txBox="1">
            <a:spLocks noChangeArrowheads="1"/>
          </p:cNvSpPr>
          <p:nvPr/>
        </p:nvSpPr>
        <p:spPr bwMode="auto">
          <a:xfrm>
            <a:off x="2362200" y="1598613"/>
            <a:ext cx="6134100" cy="3046412"/>
          </a:xfrm>
          <a:prstGeom prst="rect">
            <a:avLst/>
          </a:prstGeom>
          <a:noFill/>
          <a:ln w="9525">
            <a:noFill/>
            <a:miter lim="800000"/>
            <a:headEnd/>
            <a:tailEnd/>
          </a:ln>
        </p:spPr>
        <p:txBody>
          <a:bodyPr>
            <a:spAutoFit/>
          </a:bodyPr>
          <a:lstStyle/>
          <a:p>
            <a:pPr>
              <a:spcBef>
                <a:spcPct val="20000"/>
              </a:spcBef>
              <a:buFont typeface="Wingdings" pitchFamily="2" charset="2"/>
              <a:buNone/>
              <a:defRPr/>
            </a:pPr>
            <a:r>
              <a:rPr lang="en-US" sz="2000" dirty="0">
                <a:latin typeface="Calibri" pitchFamily="34" charset="0"/>
                <a:cs typeface="Arial" charset="0"/>
              </a:rPr>
              <a:t>The Educational Portal is an end-to-end e-service initiative that:</a:t>
            </a:r>
          </a:p>
          <a:p>
            <a:pPr marL="228600" indent="-228600">
              <a:spcBef>
                <a:spcPct val="20000"/>
              </a:spcBef>
              <a:buClr>
                <a:schemeClr val="accent1"/>
              </a:buClr>
              <a:buFontTx/>
              <a:buBlip>
                <a:blip r:embed="rId2"/>
              </a:buBlip>
              <a:defRPr/>
            </a:pPr>
            <a:r>
              <a:rPr lang="en-US" sz="2000" dirty="0">
                <a:latin typeface="Calibri" pitchFamily="34" charset="0"/>
                <a:cs typeface="Arial" charset="0"/>
              </a:rPr>
              <a:t>Captures the </a:t>
            </a:r>
            <a:r>
              <a:rPr lang="en-US" sz="2000" b="1" dirty="0">
                <a:solidFill>
                  <a:schemeClr val="accent1"/>
                </a:solidFill>
                <a:latin typeface="Calibri" pitchFamily="34" charset="0"/>
                <a:cs typeface="Arial" charset="0"/>
              </a:rPr>
              <a:t>complete </a:t>
            </a:r>
            <a:r>
              <a:rPr lang="en-US" sz="2000" b="1" dirty="0" smtClean="0">
                <a:solidFill>
                  <a:schemeClr val="accent1"/>
                </a:solidFill>
                <a:latin typeface="Calibri" pitchFamily="34" charset="0"/>
                <a:cs typeface="Arial" charset="0"/>
              </a:rPr>
              <a:t>student life cycle </a:t>
            </a:r>
            <a:r>
              <a:rPr lang="en-US" sz="2000" dirty="0">
                <a:latin typeface="Calibri" pitchFamily="34" charset="0"/>
                <a:cs typeface="Arial" charset="0"/>
              </a:rPr>
              <a:t>starting from admission to school pass-out.</a:t>
            </a:r>
          </a:p>
          <a:p>
            <a:pPr marL="228600" indent="-228600">
              <a:spcBef>
                <a:spcPct val="20000"/>
              </a:spcBef>
              <a:buClr>
                <a:schemeClr val="accent1"/>
              </a:buClr>
              <a:buFontTx/>
              <a:buBlip>
                <a:blip r:embed="rId2"/>
              </a:buBlip>
              <a:defRPr/>
            </a:pPr>
            <a:r>
              <a:rPr lang="en-US" sz="2000" dirty="0" smtClean="0">
                <a:latin typeface="Calibri" pitchFamily="34" charset="0"/>
                <a:cs typeface="Arial" charset="0"/>
              </a:rPr>
              <a:t>Enables </a:t>
            </a:r>
            <a:r>
              <a:rPr lang="en-US" sz="2000" dirty="0">
                <a:latin typeface="Calibri" pitchFamily="34" charset="0"/>
                <a:cs typeface="Arial" charset="0"/>
              </a:rPr>
              <a:t>parents to get </a:t>
            </a:r>
            <a:r>
              <a:rPr lang="en-US" sz="2000" b="1" dirty="0">
                <a:solidFill>
                  <a:schemeClr val="accent1"/>
                </a:solidFill>
                <a:latin typeface="Calibri" pitchFamily="34" charset="0"/>
                <a:cs typeface="Arial" charset="0"/>
              </a:rPr>
              <a:t>critical information on their child’s performance, </a:t>
            </a:r>
            <a:r>
              <a:rPr lang="en-US" sz="2000" b="1" dirty="0" smtClean="0">
                <a:solidFill>
                  <a:schemeClr val="accent1"/>
                </a:solidFill>
                <a:latin typeface="Calibri" pitchFamily="34" charset="0"/>
                <a:cs typeface="Arial" charset="0"/>
              </a:rPr>
              <a:t>attendance and </a:t>
            </a:r>
            <a:r>
              <a:rPr lang="en-US" sz="2000" b="1" dirty="0">
                <a:solidFill>
                  <a:schemeClr val="accent1"/>
                </a:solidFill>
                <a:latin typeface="Calibri" pitchFamily="34" charset="0"/>
                <a:cs typeface="Arial" charset="0"/>
              </a:rPr>
              <a:t>results for appropriate decision making.  </a:t>
            </a:r>
          </a:p>
          <a:p>
            <a:pPr marL="228600" indent="-228600">
              <a:spcBef>
                <a:spcPct val="20000"/>
              </a:spcBef>
              <a:buClr>
                <a:schemeClr val="accent1"/>
              </a:buClr>
              <a:buFontTx/>
              <a:buBlip>
                <a:blip r:embed="rId2"/>
              </a:buBlip>
              <a:defRPr/>
            </a:pPr>
            <a:r>
              <a:rPr lang="en-US" sz="2000" dirty="0" smtClean="0">
                <a:latin typeface="Calibri" pitchFamily="34" charset="0"/>
                <a:cs typeface="Arial" charset="0"/>
              </a:rPr>
              <a:t>Provides the Ministry </a:t>
            </a:r>
            <a:r>
              <a:rPr lang="en-US" sz="2000" dirty="0">
                <a:latin typeface="Calibri" pitchFamily="34" charset="0"/>
                <a:cs typeface="Arial" charset="0"/>
              </a:rPr>
              <a:t>with </a:t>
            </a:r>
            <a:r>
              <a:rPr lang="en-US" sz="2000" b="1" dirty="0">
                <a:solidFill>
                  <a:schemeClr val="accent1"/>
                </a:solidFill>
                <a:latin typeface="Calibri" pitchFamily="34" charset="0"/>
                <a:cs typeface="Arial" charset="0"/>
              </a:rPr>
              <a:t>appropriate statistical data </a:t>
            </a:r>
            <a:r>
              <a:rPr lang="en-US" sz="2000" dirty="0">
                <a:latin typeface="Calibri" pitchFamily="34" charset="0"/>
                <a:cs typeface="Arial" charset="0"/>
              </a:rPr>
              <a:t>for </a:t>
            </a:r>
            <a:r>
              <a:rPr lang="en-US" sz="2000" dirty="0" smtClean="0">
                <a:latin typeface="Calibri" pitchFamily="34" charset="0"/>
                <a:cs typeface="Arial" charset="0"/>
              </a:rPr>
              <a:t>planning </a:t>
            </a:r>
            <a:r>
              <a:rPr lang="en-US" sz="2000" dirty="0">
                <a:latin typeface="Calibri" pitchFamily="34" charset="0"/>
                <a:cs typeface="Arial" charset="0"/>
              </a:rPr>
              <a:t>and prioritizing initiatives.</a:t>
            </a:r>
          </a:p>
        </p:txBody>
      </p:sp>
      <p:sp>
        <p:nvSpPr>
          <p:cNvPr id="15" name="Round Diagonal Corner Rectangle 14"/>
          <p:cNvSpPr/>
          <p:nvPr/>
        </p:nvSpPr>
        <p:spPr>
          <a:xfrm>
            <a:off x="2209800" y="5106988"/>
            <a:ext cx="3048000" cy="1331913"/>
          </a:xfrm>
          <a:prstGeom prst="round2DiagRect">
            <a:avLst>
              <a:gd name="adj1" fmla="val 11580"/>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Diagonal Corner Rectangle 11"/>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TextBox 17"/>
          <p:cNvSpPr txBox="1"/>
          <p:nvPr/>
        </p:nvSpPr>
        <p:spPr>
          <a:xfrm>
            <a:off x="3805238" y="5143394"/>
            <a:ext cx="1452562" cy="1292662"/>
          </a:xfrm>
          <a:prstGeom prst="rect">
            <a:avLst/>
          </a:prstGeom>
          <a:noFill/>
        </p:spPr>
        <p:txBody>
          <a:bodyPr wrap="square">
            <a:spAutoFit/>
          </a:bodyPr>
          <a:lstStyle/>
          <a:p>
            <a:pPr>
              <a:defRPr/>
            </a:pPr>
            <a:r>
              <a:rPr lang="en-US" sz="1300" b="1" dirty="0">
                <a:solidFill>
                  <a:schemeClr val="bg1"/>
                </a:solidFill>
                <a:latin typeface="+mj-lt"/>
                <a:cs typeface="Arial" charset="0"/>
              </a:rPr>
              <a:t>New dimension of modern education - </a:t>
            </a:r>
            <a:r>
              <a:rPr lang="en-US" sz="1300" b="1" dirty="0" smtClean="0">
                <a:solidFill>
                  <a:schemeClr val="bg1"/>
                </a:solidFill>
                <a:latin typeface="+mj-lt"/>
                <a:cs typeface="Arial" charset="0"/>
              </a:rPr>
              <a:t>Virtual  </a:t>
            </a:r>
            <a:r>
              <a:rPr lang="en-US" sz="1300" b="1" dirty="0">
                <a:solidFill>
                  <a:schemeClr val="bg1"/>
                </a:solidFill>
                <a:latin typeface="+mj-lt"/>
                <a:cs typeface="Arial" charset="0"/>
              </a:rPr>
              <a:t>Classroom, emails, chat, blogging…</a:t>
            </a:r>
          </a:p>
        </p:txBody>
      </p:sp>
      <p:sp>
        <p:nvSpPr>
          <p:cNvPr id="19" name="TextBox 18"/>
          <p:cNvSpPr txBox="1"/>
          <p:nvPr/>
        </p:nvSpPr>
        <p:spPr>
          <a:xfrm>
            <a:off x="7158038" y="5126038"/>
            <a:ext cx="1376362" cy="1292225"/>
          </a:xfrm>
          <a:prstGeom prst="rect">
            <a:avLst/>
          </a:prstGeom>
          <a:noFill/>
        </p:spPr>
        <p:txBody>
          <a:bodyPr>
            <a:spAutoFit/>
          </a:bodyPr>
          <a:lstStyle/>
          <a:p>
            <a:pPr>
              <a:defRPr/>
            </a:pPr>
            <a:r>
              <a:rPr lang="en-US" sz="1300" b="1" dirty="0">
                <a:solidFill>
                  <a:schemeClr val="bg1"/>
                </a:solidFill>
                <a:latin typeface="+mj-lt"/>
                <a:cs typeface="Arial" charset="0"/>
              </a:rPr>
              <a:t>Services through multiple channel </a:t>
            </a:r>
            <a:r>
              <a:rPr lang="en-US" sz="1300" b="1" dirty="0" smtClean="0">
                <a:solidFill>
                  <a:schemeClr val="bg1"/>
                </a:solidFill>
                <a:latin typeface="+mj-lt"/>
                <a:cs typeface="Arial" charset="0"/>
              </a:rPr>
              <a:t>ensures </a:t>
            </a:r>
            <a:r>
              <a:rPr lang="en-US" sz="1300" b="1" dirty="0">
                <a:solidFill>
                  <a:schemeClr val="bg1"/>
                </a:solidFill>
                <a:latin typeface="+mj-lt"/>
                <a:cs typeface="Arial" charset="0"/>
              </a:rPr>
              <a:t>a better and anytime anywhere availability….</a:t>
            </a:r>
          </a:p>
        </p:txBody>
      </p:sp>
      <p:sp>
        <p:nvSpPr>
          <p:cNvPr id="16396" name="TextBox 28"/>
          <p:cNvSpPr txBox="1">
            <a:spLocks noChangeArrowheads="1"/>
          </p:cNvSpPr>
          <p:nvPr/>
        </p:nvSpPr>
        <p:spPr bwMode="auto">
          <a:xfrm>
            <a:off x="457200" y="1524000"/>
            <a:ext cx="1600200" cy="1785104"/>
          </a:xfrm>
          <a:prstGeom prst="rect">
            <a:avLst/>
          </a:prstGeom>
          <a:noFill/>
          <a:ln w="9525">
            <a:noFill/>
            <a:miter lim="800000"/>
            <a:headEnd/>
            <a:tailEnd/>
          </a:ln>
        </p:spPr>
        <p:txBody>
          <a:bodyPr>
            <a:spAutoFit/>
          </a:bodyPr>
          <a:lstStyle/>
          <a:p>
            <a:pPr>
              <a:spcBef>
                <a:spcPct val="20000"/>
              </a:spcBef>
              <a:buFont typeface="Wingdings" pitchFamily="2" charset="2"/>
              <a:buNone/>
            </a:pPr>
            <a:r>
              <a:rPr lang="en-US" sz="2200" dirty="0">
                <a:solidFill>
                  <a:schemeClr val="bg1"/>
                </a:solidFill>
                <a:latin typeface="Calibri" pitchFamily="34" charset="0"/>
              </a:rPr>
              <a:t>Helping our future for a brighter and </a:t>
            </a:r>
            <a:r>
              <a:rPr lang="en-US" sz="2200" dirty="0" smtClean="0">
                <a:solidFill>
                  <a:schemeClr val="bg1"/>
                </a:solidFill>
                <a:latin typeface="Calibri" pitchFamily="34" charset="0"/>
              </a:rPr>
              <a:t>shiny </a:t>
            </a:r>
            <a:r>
              <a:rPr lang="en-US" sz="2200" dirty="0">
                <a:solidFill>
                  <a:schemeClr val="bg1"/>
                </a:solidFill>
                <a:latin typeface="Calibri" pitchFamily="34" charset="0"/>
              </a:rPr>
              <a:t>Oman…</a:t>
            </a:r>
          </a:p>
        </p:txBody>
      </p:sp>
      <p:sp>
        <p:nvSpPr>
          <p:cNvPr id="20" name="Slide Number Placeholder 19"/>
          <p:cNvSpPr>
            <a:spLocks noGrp="1"/>
          </p:cNvSpPr>
          <p:nvPr>
            <p:ph type="sldNum" sz="quarter" idx="11"/>
          </p:nvPr>
        </p:nvSpPr>
        <p:spPr>
          <a:xfrm>
            <a:off x="6705600" y="6400800"/>
            <a:ext cx="2133600" cy="365125"/>
          </a:xfrm>
        </p:spPr>
        <p:txBody>
          <a:bodyPr/>
          <a:lstStyle/>
          <a:p>
            <a:pPr>
              <a:defRPr/>
            </a:pPr>
            <a:fld id="{EFF38359-C529-4475-B695-81ABEC7BFD19}" type="slidenum">
              <a:rPr lang="en-US"/>
              <a:pPr>
                <a:defRPr/>
              </a:pPr>
              <a:t>7</a:t>
            </a:fld>
            <a:endParaRPr lang="en-US" dirty="0"/>
          </a:p>
        </p:txBody>
      </p:sp>
      <p:pic>
        <p:nvPicPr>
          <p:cNvPr id="17424" name="Picture 23" descr="D:\Back up\OMAN\ITA\Phase 1\MoE\eproject MOE\Newspaper articles and pictures\pictures\8.jpg"/>
          <p:cNvPicPr>
            <a:picLocks noChangeAspect="1" noChangeArrowheads="1"/>
          </p:cNvPicPr>
          <p:nvPr/>
        </p:nvPicPr>
        <p:blipFill>
          <a:blip r:embed="rId3" cstate="print"/>
          <a:srcRect/>
          <a:stretch>
            <a:fillRect/>
          </a:stretch>
        </p:blipFill>
        <p:spPr bwMode="auto">
          <a:xfrm>
            <a:off x="2273300" y="5156200"/>
            <a:ext cx="1519238" cy="1204913"/>
          </a:xfrm>
          <a:prstGeom prst="rect">
            <a:avLst/>
          </a:prstGeom>
          <a:ln>
            <a:noFill/>
          </a:ln>
          <a:effectLst>
            <a:softEdge rad="112500"/>
          </a:effectLst>
        </p:spPr>
      </p:pic>
      <p:pic>
        <p:nvPicPr>
          <p:cNvPr id="17425" name="Picture 24" descr="D:\Back up\OMAN\ITA\Phase 1\MoE\Pics\4453478291_1c0bdfaacf.jpg"/>
          <p:cNvPicPr>
            <a:picLocks noChangeAspect="1" noChangeArrowheads="1"/>
          </p:cNvPicPr>
          <p:nvPr/>
        </p:nvPicPr>
        <p:blipFill>
          <a:blip r:embed="rId4" cstate="print"/>
          <a:srcRect/>
          <a:stretch>
            <a:fillRect/>
          </a:stretch>
        </p:blipFill>
        <p:spPr bwMode="auto">
          <a:xfrm>
            <a:off x="444500" y="3308350"/>
            <a:ext cx="1676400" cy="1485900"/>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7426" name="Picture 27" descr="D:\Back up\OMAN\ITA\Phase 1\MoE\Pics\MH900150421.JPG"/>
          <p:cNvPicPr>
            <a:picLocks noChangeAspect="1" noChangeArrowheads="1"/>
          </p:cNvPicPr>
          <p:nvPr/>
        </p:nvPicPr>
        <p:blipFill>
          <a:blip r:embed="rId5" cstate="print"/>
          <a:srcRect/>
          <a:stretch>
            <a:fillRect/>
          </a:stretch>
        </p:blipFill>
        <p:spPr bwMode="auto">
          <a:xfrm>
            <a:off x="5740400" y="5175250"/>
            <a:ext cx="1346200" cy="1166813"/>
          </a:xfrm>
          <a:prstGeom prst="rect">
            <a:avLst/>
          </a:prstGeom>
          <a:ln>
            <a:noFill/>
          </a:ln>
          <a:effectLst>
            <a:softEdge rad="112500"/>
          </a:effectLst>
        </p:spPr>
      </p:pic>
      <p:sp>
        <p:nvSpPr>
          <p:cNvPr id="24" name="TextBox 6"/>
          <p:cNvSpPr txBox="1">
            <a:spLocks noChangeArrowheads="1"/>
          </p:cNvSpPr>
          <p:nvPr/>
        </p:nvSpPr>
        <p:spPr bwMode="auto">
          <a:xfrm>
            <a:off x="228600" y="206375"/>
            <a:ext cx="513715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Initiative Objective</a:t>
            </a:r>
          </a:p>
        </p:txBody>
      </p:sp>
      <p:sp>
        <p:nvSpPr>
          <p:cNvPr id="25"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21" name="Picture 20" descr="D:\Back up\OMAN\ITA\Phase 1\MoE\Supporting Docs\MOE_Logo\Ministry_Logo_English.jpg"/>
          <p:cNvPicPr>
            <a:picLocks noChangeAspect="1" noChangeArrowheads="1"/>
          </p:cNvPicPr>
          <p:nvPr/>
        </p:nvPicPr>
        <p:blipFill>
          <a:blip r:embed="rId6"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7"/>
          <p:cNvGrpSpPr/>
          <p:nvPr/>
        </p:nvGrpSpPr>
        <p:grpSpPr>
          <a:xfrm>
            <a:off x="381000" y="914401"/>
            <a:ext cx="8267700" cy="4038600"/>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101" name="TextBox 9"/>
          <p:cNvSpPr txBox="1">
            <a:spLocks noChangeArrowheads="1"/>
          </p:cNvSpPr>
          <p:nvPr/>
        </p:nvSpPr>
        <p:spPr bwMode="auto">
          <a:xfrm>
            <a:off x="2362200" y="1066800"/>
            <a:ext cx="4775200" cy="461963"/>
          </a:xfrm>
          <a:prstGeom prst="rect">
            <a:avLst/>
          </a:prstGeom>
          <a:noFill/>
          <a:ln w="9525">
            <a:noFill/>
            <a:miter lim="800000"/>
            <a:headEnd/>
            <a:tailEnd/>
          </a:ln>
        </p:spPr>
        <p:txBody>
          <a:bodyPr wrap="none">
            <a:spAutoFit/>
          </a:bodyPr>
          <a:lstStyle/>
          <a:p>
            <a:pPr>
              <a:defRPr/>
            </a:pPr>
            <a:r>
              <a:rPr lang="en-US" sz="2400" dirty="0">
                <a:solidFill>
                  <a:srgbClr val="3C8FED"/>
                </a:solidFill>
                <a:latin typeface="+mj-lt"/>
                <a:cs typeface="Arial" charset="0"/>
              </a:rPr>
              <a:t>Educational Portal: </a:t>
            </a:r>
            <a:r>
              <a:rPr lang="en-US" sz="2400" dirty="0" smtClean="0">
                <a:solidFill>
                  <a:srgbClr val="3C8FED"/>
                </a:solidFill>
                <a:latin typeface="+mj-lt"/>
                <a:cs typeface="Arial" charset="0"/>
              </a:rPr>
              <a:t>Why </a:t>
            </a:r>
            <a:r>
              <a:rPr lang="en-US" sz="2400" dirty="0">
                <a:solidFill>
                  <a:srgbClr val="3C8FED"/>
                </a:solidFill>
                <a:latin typeface="+mj-lt"/>
                <a:cs typeface="Arial" charset="0"/>
              </a:rPr>
              <a:t>we started?</a:t>
            </a:r>
          </a:p>
        </p:txBody>
      </p:sp>
      <p:sp>
        <p:nvSpPr>
          <p:cNvPr id="17415" name="TextBox 10"/>
          <p:cNvSpPr txBox="1">
            <a:spLocks noChangeArrowheads="1"/>
          </p:cNvSpPr>
          <p:nvPr/>
        </p:nvSpPr>
        <p:spPr bwMode="auto">
          <a:xfrm>
            <a:off x="2362200" y="1598613"/>
            <a:ext cx="6134100" cy="3354765"/>
          </a:xfrm>
          <a:prstGeom prst="rect">
            <a:avLst/>
          </a:prstGeom>
          <a:noFill/>
          <a:ln w="9525">
            <a:noFill/>
            <a:miter lim="800000"/>
            <a:headEnd/>
            <a:tailEnd/>
          </a:ln>
        </p:spPr>
        <p:txBody>
          <a:bodyPr>
            <a:spAutoFit/>
          </a:bodyPr>
          <a:lstStyle/>
          <a:p>
            <a:pPr marL="228600" indent="-228600">
              <a:spcBef>
                <a:spcPct val="20000"/>
              </a:spcBef>
              <a:buClr>
                <a:schemeClr val="accent1"/>
              </a:buClr>
              <a:buFontTx/>
              <a:buBlip>
                <a:blip r:embed="rId2"/>
              </a:buBlip>
            </a:pPr>
            <a:r>
              <a:rPr lang="en-US" sz="2000" dirty="0">
                <a:latin typeface="Calibri" pitchFamily="34" charset="0"/>
              </a:rPr>
              <a:t>Difficult to manage and co-ordinate 11 educational zones, </a:t>
            </a:r>
            <a:r>
              <a:rPr lang="en-US" sz="2000" dirty="0" smtClean="0">
                <a:latin typeface="Calibri" pitchFamily="34" charset="0"/>
              </a:rPr>
              <a:t>1040 </a:t>
            </a:r>
            <a:r>
              <a:rPr lang="en-US" sz="2000" dirty="0">
                <a:latin typeface="Calibri" pitchFamily="34" charset="0"/>
              </a:rPr>
              <a:t>sc</a:t>
            </a:r>
            <a:r>
              <a:rPr lang="en-US" sz="2000" dirty="0" smtClean="0">
                <a:latin typeface="Calibri" pitchFamily="34" charset="0"/>
              </a:rPr>
              <a:t>h</a:t>
            </a:r>
            <a:r>
              <a:rPr lang="en-US" sz="2000" dirty="0">
                <a:latin typeface="Calibri" pitchFamily="34" charset="0"/>
              </a:rPr>
              <a:t>ools, </a:t>
            </a:r>
            <a:r>
              <a:rPr lang="ar-OM" sz="2000" dirty="0" smtClean="0">
                <a:latin typeface="Calibri" pitchFamily="34" charset="0"/>
              </a:rPr>
              <a:t>53</a:t>
            </a:r>
            <a:r>
              <a:rPr lang="en-US" sz="2000" dirty="0" smtClean="0">
                <a:latin typeface="Calibri" pitchFamily="34" charset="0"/>
              </a:rPr>
              <a:t>000 </a:t>
            </a:r>
            <a:r>
              <a:rPr lang="en-US" sz="2000" dirty="0" smtClean="0">
                <a:latin typeface="Calibri" pitchFamily="34" charset="0"/>
              </a:rPr>
              <a:t>teachers and </a:t>
            </a:r>
            <a:r>
              <a:rPr lang="en-US" sz="2000" dirty="0">
                <a:latin typeface="Calibri" pitchFamily="34" charset="0"/>
              </a:rPr>
              <a:t>550000 students.</a:t>
            </a:r>
          </a:p>
          <a:p>
            <a:pPr marL="228600" indent="-228600">
              <a:spcBef>
                <a:spcPct val="20000"/>
              </a:spcBef>
              <a:buClr>
                <a:schemeClr val="accent1"/>
              </a:buClr>
              <a:buFontTx/>
              <a:buBlip>
                <a:blip r:embed="rId2"/>
              </a:buBlip>
            </a:pPr>
            <a:r>
              <a:rPr lang="en-US" sz="2000" dirty="0">
                <a:latin typeface="Calibri" pitchFamily="34" charset="0"/>
              </a:rPr>
              <a:t>Challenge in exchanging knowledge, thoughts, experiences and skills as each </a:t>
            </a:r>
            <a:r>
              <a:rPr lang="en-US" sz="2000" dirty="0" smtClean="0">
                <a:latin typeface="Calibri" pitchFamily="34" charset="0"/>
              </a:rPr>
              <a:t>institution is </a:t>
            </a:r>
            <a:r>
              <a:rPr lang="en-US" sz="2000" dirty="0">
                <a:latin typeface="Calibri" pitchFamily="34" charset="0"/>
              </a:rPr>
              <a:t>geographically away from each other. </a:t>
            </a:r>
          </a:p>
          <a:p>
            <a:pPr marL="228600" indent="-228600">
              <a:spcBef>
                <a:spcPct val="20000"/>
              </a:spcBef>
              <a:buClr>
                <a:schemeClr val="accent1"/>
              </a:buClr>
              <a:buFontTx/>
              <a:buBlip>
                <a:blip r:embed="rId2"/>
              </a:buBlip>
            </a:pPr>
            <a:r>
              <a:rPr lang="en-US" sz="2000" dirty="0">
                <a:latin typeface="Calibri" pitchFamily="34" charset="0"/>
              </a:rPr>
              <a:t>Redundant and time consuming processes and paper based </a:t>
            </a:r>
            <a:r>
              <a:rPr lang="en-US" sz="2000" dirty="0" smtClean="0">
                <a:latin typeface="Calibri" pitchFamily="34" charset="0"/>
              </a:rPr>
              <a:t>communication/record maintenance.</a:t>
            </a:r>
            <a:endParaRPr lang="en-US" sz="2000" dirty="0">
              <a:latin typeface="Calibri" pitchFamily="34" charset="0"/>
            </a:endParaRPr>
          </a:p>
          <a:p>
            <a:pPr marL="228600" indent="-228600">
              <a:spcBef>
                <a:spcPct val="20000"/>
              </a:spcBef>
              <a:buClr>
                <a:schemeClr val="accent1"/>
              </a:buClr>
              <a:buFontTx/>
              <a:buBlip>
                <a:blip r:embed="rId2"/>
              </a:buBlip>
            </a:pPr>
            <a:r>
              <a:rPr lang="en-US" sz="2000" dirty="0">
                <a:latin typeface="Calibri" pitchFamily="34" charset="0"/>
              </a:rPr>
              <a:t>Minimal involvement from parents and other key </a:t>
            </a:r>
            <a:r>
              <a:rPr lang="en-US" sz="2000" dirty="0" smtClean="0">
                <a:latin typeface="Calibri" pitchFamily="34" charset="0"/>
              </a:rPr>
              <a:t>stakeholders.</a:t>
            </a:r>
            <a:endParaRPr lang="en-US" sz="2000" dirty="0">
              <a:latin typeface="Calibri" pitchFamily="34" charset="0"/>
            </a:endParaRPr>
          </a:p>
        </p:txBody>
      </p:sp>
      <p:sp>
        <p:nvSpPr>
          <p:cNvPr id="15" name="Round Diagonal Corner Rectangle 14"/>
          <p:cNvSpPr/>
          <p:nvPr/>
        </p:nvSpPr>
        <p:spPr>
          <a:xfrm>
            <a:off x="2209800" y="5108575"/>
            <a:ext cx="3048000" cy="1331913"/>
          </a:xfrm>
          <a:prstGeom prst="round2DiagRect">
            <a:avLst>
              <a:gd name="adj1" fmla="val 11580"/>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Round Diagonal Corner Rectangle 11"/>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TextBox 17"/>
          <p:cNvSpPr txBox="1"/>
          <p:nvPr/>
        </p:nvSpPr>
        <p:spPr>
          <a:xfrm>
            <a:off x="3805238" y="5145088"/>
            <a:ext cx="1452562" cy="1292662"/>
          </a:xfrm>
          <a:prstGeom prst="rect">
            <a:avLst/>
          </a:prstGeom>
          <a:noFill/>
        </p:spPr>
        <p:txBody>
          <a:bodyPr wrap="square">
            <a:spAutoFit/>
          </a:bodyPr>
          <a:lstStyle/>
          <a:p>
            <a:pPr>
              <a:defRPr/>
            </a:pPr>
            <a:r>
              <a:rPr lang="en-US" sz="1300" b="1" dirty="0">
                <a:solidFill>
                  <a:schemeClr val="bg1"/>
                </a:solidFill>
                <a:latin typeface="+mj-lt"/>
                <a:cs typeface="Arial" charset="0"/>
              </a:rPr>
              <a:t>No statistical data for school drop-out, Teacher-Pupil, Male-Female, Class-Student ratio…</a:t>
            </a:r>
          </a:p>
        </p:txBody>
      </p:sp>
      <p:sp>
        <p:nvSpPr>
          <p:cNvPr id="19" name="TextBox 18"/>
          <p:cNvSpPr txBox="1"/>
          <p:nvPr/>
        </p:nvSpPr>
        <p:spPr>
          <a:xfrm>
            <a:off x="7158038" y="5356225"/>
            <a:ext cx="1376362" cy="892175"/>
          </a:xfrm>
          <a:prstGeom prst="rect">
            <a:avLst/>
          </a:prstGeom>
          <a:noFill/>
        </p:spPr>
        <p:txBody>
          <a:bodyPr>
            <a:spAutoFit/>
          </a:bodyPr>
          <a:lstStyle/>
          <a:p>
            <a:pPr>
              <a:defRPr/>
            </a:pPr>
            <a:r>
              <a:rPr lang="en-US" sz="1300" b="1" dirty="0">
                <a:solidFill>
                  <a:schemeClr val="bg1"/>
                </a:solidFill>
                <a:latin typeface="+mj-lt"/>
                <a:cs typeface="Arial" charset="0"/>
              </a:rPr>
              <a:t>Difficult to store, maintain and retrieve from  manual data ….</a:t>
            </a:r>
          </a:p>
        </p:txBody>
      </p:sp>
      <p:sp>
        <p:nvSpPr>
          <p:cNvPr id="17421" name="TextBox 28"/>
          <p:cNvSpPr txBox="1">
            <a:spLocks noChangeArrowheads="1"/>
          </p:cNvSpPr>
          <p:nvPr/>
        </p:nvSpPr>
        <p:spPr bwMode="auto">
          <a:xfrm>
            <a:off x="457200" y="914400"/>
            <a:ext cx="1752600" cy="2800767"/>
          </a:xfrm>
          <a:prstGeom prst="rect">
            <a:avLst/>
          </a:prstGeom>
          <a:noFill/>
          <a:ln w="9525">
            <a:noFill/>
            <a:miter lim="800000"/>
            <a:headEnd/>
            <a:tailEnd/>
          </a:ln>
        </p:spPr>
        <p:txBody>
          <a:bodyPr wrap="square">
            <a:spAutoFit/>
          </a:bodyPr>
          <a:lstStyle/>
          <a:p>
            <a:pPr>
              <a:spcBef>
                <a:spcPct val="20000"/>
              </a:spcBef>
              <a:buFont typeface="Wingdings" pitchFamily="2" charset="2"/>
              <a:buNone/>
              <a:defRPr/>
            </a:pPr>
            <a:r>
              <a:rPr lang="en-US" sz="2200" dirty="0">
                <a:solidFill>
                  <a:schemeClr val="bg1"/>
                </a:solidFill>
                <a:latin typeface="Calibri" pitchFamily="34" charset="0"/>
              </a:rPr>
              <a:t>Working in silos …The geographical spread demanded better coordination</a:t>
            </a:r>
            <a:r>
              <a:rPr lang="en-US" sz="2150" dirty="0">
                <a:solidFill>
                  <a:schemeClr val="bg1"/>
                </a:solidFill>
                <a:latin typeface="Calibri" pitchFamily="34" charset="0"/>
              </a:rPr>
              <a:t>…</a:t>
            </a:r>
            <a:endParaRPr lang="en-US" sz="2200" dirty="0">
              <a:solidFill>
                <a:schemeClr val="bg1"/>
              </a:solidFill>
              <a:latin typeface="Calibri" pitchFamily="34" charset="0"/>
            </a:endParaRPr>
          </a:p>
        </p:txBody>
      </p:sp>
      <p:sp>
        <p:nvSpPr>
          <p:cNvPr id="20" name="Slide Number Placeholder 19"/>
          <p:cNvSpPr>
            <a:spLocks noGrp="1"/>
          </p:cNvSpPr>
          <p:nvPr>
            <p:ph type="sldNum" sz="quarter" idx="11"/>
          </p:nvPr>
        </p:nvSpPr>
        <p:spPr>
          <a:xfrm>
            <a:off x="6705600" y="6400800"/>
            <a:ext cx="2133600" cy="365125"/>
          </a:xfrm>
        </p:spPr>
        <p:txBody>
          <a:bodyPr/>
          <a:lstStyle/>
          <a:p>
            <a:pPr>
              <a:defRPr/>
            </a:pPr>
            <a:fld id="{5C726A0D-8849-4CBB-9221-BB3C604DDE26}" type="slidenum">
              <a:rPr lang="en-US"/>
              <a:pPr>
                <a:defRPr/>
              </a:pPr>
              <a:t>8</a:t>
            </a:fld>
            <a:endParaRPr lang="en-US" dirty="0"/>
          </a:p>
        </p:txBody>
      </p:sp>
      <p:sp>
        <p:nvSpPr>
          <p:cNvPr id="24" name="TextBox 6"/>
          <p:cNvSpPr txBox="1">
            <a:spLocks noChangeArrowheads="1"/>
          </p:cNvSpPr>
          <p:nvPr/>
        </p:nvSpPr>
        <p:spPr bwMode="auto">
          <a:xfrm>
            <a:off x="228600" y="206375"/>
            <a:ext cx="513715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Initiative Objective</a:t>
            </a:r>
          </a:p>
        </p:txBody>
      </p:sp>
      <p:pic>
        <p:nvPicPr>
          <p:cNvPr id="41986" name="Picture 2" descr="D:\Back up\OMAN\ITA\Phase 1\MoE\eproject MOE\Newspaper articles and pictures\pictures\15.JPG"/>
          <p:cNvPicPr>
            <a:picLocks noChangeAspect="1" noChangeArrowheads="1"/>
          </p:cNvPicPr>
          <p:nvPr/>
        </p:nvPicPr>
        <p:blipFill>
          <a:blip r:embed="rId3" cstate="print"/>
          <a:srcRect/>
          <a:stretch>
            <a:fillRect/>
          </a:stretch>
        </p:blipFill>
        <p:spPr bwMode="auto">
          <a:xfrm>
            <a:off x="2247900" y="5170488"/>
            <a:ext cx="1549400" cy="1217613"/>
          </a:xfrm>
          <a:prstGeom prst="rect">
            <a:avLst/>
          </a:prstGeom>
          <a:ln>
            <a:noFill/>
          </a:ln>
          <a:effectLst>
            <a:softEdge rad="112500"/>
          </a:effectLst>
        </p:spPr>
      </p:pic>
      <p:pic>
        <p:nvPicPr>
          <p:cNvPr id="41987" name="Picture 3"/>
          <p:cNvPicPr>
            <a:picLocks noChangeAspect="1" noChangeArrowheads="1"/>
          </p:cNvPicPr>
          <p:nvPr/>
        </p:nvPicPr>
        <p:blipFill>
          <a:blip r:embed="rId4" cstate="print"/>
          <a:srcRect/>
          <a:stretch>
            <a:fillRect/>
          </a:stretch>
        </p:blipFill>
        <p:spPr bwMode="auto">
          <a:xfrm>
            <a:off x="5676900" y="5157789"/>
            <a:ext cx="1481137" cy="1217612"/>
          </a:xfrm>
          <a:prstGeom prst="rect">
            <a:avLst/>
          </a:prstGeom>
          <a:ln>
            <a:noFill/>
          </a:ln>
          <a:effectLst>
            <a:softEdge rad="112500"/>
          </a:effectLst>
        </p:spPr>
      </p:pic>
      <p:pic>
        <p:nvPicPr>
          <p:cNvPr id="41988" name="Picture 4" descr="D:\Back up\OMAN\ITA\Phase 1\MoE\Pics\4453478375_58b81dfd5f.jpg"/>
          <p:cNvPicPr>
            <a:picLocks noChangeAspect="1" noChangeArrowheads="1"/>
          </p:cNvPicPr>
          <p:nvPr/>
        </p:nvPicPr>
        <p:blipFill>
          <a:blip r:embed="rId5" cstate="print"/>
          <a:srcRect/>
          <a:stretch>
            <a:fillRect/>
          </a:stretch>
        </p:blipFill>
        <p:spPr bwMode="auto">
          <a:xfrm>
            <a:off x="429347" y="3322752"/>
            <a:ext cx="1729653" cy="1477848"/>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21" name="Picture 20" descr="D:\Back up\OMAN\ITA\Phase 1\MoE\Supporting Docs\MOE_Logo\Ministry_Logo_English.jpg"/>
          <p:cNvPicPr>
            <a:picLocks noChangeAspect="1" noChangeArrowheads="1"/>
          </p:cNvPicPr>
          <p:nvPr/>
        </p:nvPicPr>
        <p:blipFill>
          <a:blip r:embed="rId6"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23"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ectangle 36"/>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Slide Number Placeholder 45"/>
          <p:cNvSpPr>
            <a:spLocks noGrp="1"/>
          </p:cNvSpPr>
          <p:nvPr>
            <p:ph type="sldNum" sz="quarter" idx="11"/>
          </p:nvPr>
        </p:nvSpPr>
        <p:spPr>
          <a:xfrm>
            <a:off x="6705600" y="6400800"/>
            <a:ext cx="2133600" cy="365125"/>
          </a:xfrm>
        </p:spPr>
        <p:txBody>
          <a:bodyPr/>
          <a:lstStyle/>
          <a:p>
            <a:pPr>
              <a:defRPr/>
            </a:pPr>
            <a:fld id="{3AACAFF6-E2AC-45CE-97DD-A1C25BF4936D}" type="slidenum">
              <a:rPr lang="en-US"/>
              <a:pPr>
                <a:defRPr/>
              </a:pPr>
              <a:t>9</a:t>
            </a:fld>
            <a:endParaRPr lang="en-US" dirty="0"/>
          </a:p>
        </p:txBody>
      </p:sp>
      <p:sp>
        <p:nvSpPr>
          <p:cNvPr id="17" name="Rounded Rectangle 16"/>
          <p:cNvSpPr/>
          <p:nvPr/>
        </p:nvSpPr>
        <p:spPr>
          <a:xfrm>
            <a:off x="533400" y="1371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1</a:t>
            </a:r>
          </a:p>
        </p:txBody>
      </p:sp>
      <p:sp>
        <p:nvSpPr>
          <p:cNvPr id="18" name="Rounded Rectangle 17"/>
          <p:cNvSpPr/>
          <p:nvPr/>
        </p:nvSpPr>
        <p:spPr>
          <a:xfrm>
            <a:off x="533400" y="309483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3</a:t>
            </a:r>
          </a:p>
        </p:txBody>
      </p:sp>
      <p:sp>
        <p:nvSpPr>
          <p:cNvPr id="19" name="Rounded Rectangle 18"/>
          <p:cNvSpPr/>
          <p:nvPr/>
        </p:nvSpPr>
        <p:spPr>
          <a:xfrm>
            <a:off x="533400" y="3947714"/>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4</a:t>
            </a:r>
          </a:p>
        </p:txBody>
      </p:sp>
      <p:sp>
        <p:nvSpPr>
          <p:cNvPr id="21" name="Rounded Rectangle 20"/>
          <p:cNvSpPr/>
          <p:nvPr/>
        </p:nvSpPr>
        <p:spPr>
          <a:xfrm>
            <a:off x="533400" y="4800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5</a:t>
            </a:r>
          </a:p>
        </p:txBody>
      </p:sp>
      <p:sp>
        <p:nvSpPr>
          <p:cNvPr id="6" name="Rounded Rectangle 5"/>
          <p:cNvSpPr/>
          <p:nvPr/>
        </p:nvSpPr>
        <p:spPr>
          <a:xfrm>
            <a:off x="2057400" y="1255643"/>
            <a:ext cx="6487160" cy="4230757"/>
          </a:xfrm>
          <a:prstGeom prst="roundRect">
            <a:avLst>
              <a:gd name="adj" fmla="val 1226"/>
            </a:avLst>
          </a:prstGeom>
          <a:solidFill>
            <a:schemeClr val="bg1"/>
          </a:solidFill>
          <a:ln w="76200">
            <a:solidFill>
              <a:schemeClr val="tx2">
                <a:lumMod val="60000"/>
                <a:lumOff val="40000"/>
              </a:schemeClr>
            </a:solidFill>
          </a:ln>
          <a:effectLst>
            <a:outerShdw blurRad="50800" dist="38100" dir="10800000" algn="r" rotWithShape="0">
              <a:prstClr val="black">
                <a:alpha val="40000"/>
              </a:prstClr>
            </a:outerShdw>
            <a:reflection blurRad="6350" stA="52000" endA="300" endPos="35000" dir="5400000" sy="-100000" algn="bl" rotWithShape="0"/>
          </a:effectLst>
          <a:scene3d>
            <a:camera prst="perspectiveContrastingRightFacing">
              <a:rot lat="170509" lon="20736677" rev="11714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solidFill>
                <a:schemeClr val="tx2"/>
              </a:solidFill>
              <a:latin typeface="+mj-lt"/>
            </a:endParaRPr>
          </a:p>
        </p:txBody>
      </p:sp>
      <p:sp>
        <p:nvSpPr>
          <p:cNvPr id="3092" name="TextBox 7"/>
          <p:cNvSpPr txBox="1">
            <a:spLocks noChangeArrowheads="1"/>
          </p:cNvSpPr>
          <p:nvPr/>
        </p:nvSpPr>
        <p:spPr bwMode="auto">
          <a:xfrm>
            <a:off x="2057400" y="1475581"/>
            <a:ext cx="6019800" cy="554038"/>
          </a:xfrm>
          <a:prstGeom prst="rect">
            <a:avLst/>
          </a:prstGeom>
          <a:noFill/>
          <a:ln w="9525">
            <a:noFill/>
            <a:miter lim="800000"/>
            <a:headEnd/>
            <a:tailEnd/>
          </a:ln>
        </p:spPr>
        <p:txBody>
          <a:bodyPr>
            <a:spAutoFit/>
          </a:bodyPr>
          <a:lstStyle/>
          <a:p>
            <a:pPr>
              <a:defRPr/>
            </a:pPr>
            <a:r>
              <a:rPr lang="en-US" sz="3000" dirty="0">
                <a:solidFill>
                  <a:srgbClr val="3C8FED"/>
                </a:solidFill>
                <a:latin typeface="+mj-lt"/>
                <a:cs typeface="Arial" charset="0"/>
              </a:rPr>
              <a:t>Time and Cost Benefit</a:t>
            </a:r>
          </a:p>
        </p:txBody>
      </p:sp>
      <p:sp>
        <p:nvSpPr>
          <p:cNvPr id="51" name="Cloud 50"/>
          <p:cNvSpPr/>
          <p:nvPr/>
        </p:nvSpPr>
        <p:spPr>
          <a:xfrm>
            <a:off x="2057400" y="1905000"/>
            <a:ext cx="6172200" cy="2895600"/>
          </a:xfrm>
          <a:prstGeom prst="cloud">
            <a:avLst/>
          </a:prstGeom>
          <a:noFill/>
        </p:spPr>
        <p:style>
          <a:lnRef idx="2">
            <a:schemeClr val="accent1"/>
          </a:lnRef>
          <a:fillRef idx="1">
            <a:schemeClr val="lt1"/>
          </a:fillRef>
          <a:effectRef idx="0">
            <a:schemeClr val="accent1"/>
          </a:effectRef>
          <a:fontRef idx="minor">
            <a:schemeClr val="dk1"/>
          </a:fontRef>
        </p:style>
        <p:txBody>
          <a:bodyPr anchor="ctr"/>
          <a:lstStyle/>
          <a:p>
            <a:pPr algn="ctr">
              <a:defRPr/>
            </a:pPr>
            <a:endParaRPr lang="en-US" dirty="0">
              <a:latin typeface="+mj-lt"/>
            </a:endParaRPr>
          </a:p>
        </p:txBody>
      </p:sp>
      <p:sp>
        <p:nvSpPr>
          <p:cNvPr id="22" name="Rounded Rectangle 21"/>
          <p:cNvSpPr/>
          <p:nvPr/>
        </p:nvSpPr>
        <p:spPr>
          <a:xfrm>
            <a:off x="533400" y="2224484"/>
            <a:ext cx="1600200" cy="779462"/>
          </a:xfrm>
          <a:prstGeom prst="roundRect">
            <a:avLst>
              <a:gd name="adj" fmla="val 4430"/>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2</a:t>
            </a:r>
          </a:p>
        </p:txBody>
      </p:sp>
      <p:sp>
        <p:nvSpPr>
          <p:cNvPr id="18446" name="TextBox 23"/>
          <p:cNvSpPr txBox="1">
            <a:spLocks noChangeArrowheads="1"/>
          </p:cNvSpPr>
          <p:nvPr/>
        </p:nvSpPr>
        <p:spPr bwMode="auto">
          <a:xfrm>
            <a:off x="2743200" y="2743200"/>
            <a:ext cx="838200" cy="307975"/>
          </a:xfrm>
          <a:prstGeom prst="rect">
            <a:avLst/>
          </a:prstGeom>
          <a:noFill/>
          <a:ln w="9525">
            <a:noFill/>
            <a:miter lim="800000"/>
            <a:headEnd/>
            <a:tailEnd/>
          </a:ln>
        </p:spPr>
        <p:txBody>
          <a:bodyPr>
            <a:spAutoFit/>
          </a:bodyPr>
          <a:lstStyle/>
          <a:p>
            <a:r>
              <a:rPr lang="en-US" sz="1400" b="1" dirty="0">
                <a:solidFill>
                  <a:schemeClr val="tx2"/>
                </a:solidFill>
                <a:latin typeface="+mj-lt"/>
              </a:rPr>
              <a:t>Before</a:t>
            </a:r>
            <a:endParaRPr lang="en-GB" sz="1400" b="1" dirty="0">
              <a:solidFill>
                <a:schemeClr val="tx2"/>
              </a:solidFill>
              <a:latin typeface="+mj-lt"/>
            </a:endParaRPr>
          </a:p>
        </p:txBody>
      </p:sp>
      <p:sp>
        <p:nvSpPr>
          <p:cNvPr id="18447" name="TextBox 25"/>
          <p:cNvSpPr txBox="1">
            <a:spLocks noChangeArrowheads="1"/>
          </p:cNvSpPr>
          <p:nvPr/>
        </p:nvSpPr>
        <p:spPr bwMode="auto">
          <a:xfrm>
            <a:off x="2790825" y="3886200"/>
            <a:ext cx="838200" cy="307975"/>
          </a:xfrm>
          <a:prstGeom prst="rect">
            <a:avLst/>
          </a:prstGeom>
          <a:noFill/>
          <a:ln w="9525">
            <a:noFill/>
            <a:miter lim="800000"/>
            <a:headEnd/>
            <a:tailEnd/>
          </a:ln>
        </p:spPr>
        <p:txBody>
          <a:bodyPr>
            <a:spAutoFit/>
          </a:bodyPr>
          <a:lstStyle/>
          <a:p>
            <a:r>
              <a:rPr lang="en-US" sz="1400" b="1" dirty="0">
                <a:solidFill>
                  <a:schemeClr val="tx2"/>
                </a:solidFill>
                <a:latin typeface="+mj-lt"/>
              </a:rPr>
              <a:t>After</a:t>
            </a:r>
            <a:endParaRPr lang="en-GB" sz="1400" b="1" dirty="0">
              <a:solidFill>
                <a:schemeClr val="tx2"/>
              </a:solidFill>
              <a:latin typeface="+mj-lt"/>
            </a:endParaRPr>
          </a:p>
        </p:txBody>
      </p:sp>
      <p:grpSp>
        <p:nvGrpSpPr>
          <p:cNvPr id="18448" name="Group 38"/>
          <p:cNvGrpSpPr>
            <a:grpSpLocks/>
          </p:cNvGrpSpPr>
          <p:nvPr/>
        </p:nvGrpSpPr>
        <p:grpSpPr bwMode="auto">
          <a:xfrm>
            <a:off x="3429000" y="2590800"/>
            <a:ext cx="1042988" cy="795338"/>
            <a:chOff x="3429000" y="3048000"/>
            <a:chExt cx="1042988" cy="795754"/>
          </a:xfrm>
        </p:grpSpPr>
        <p:grpSp>
          <p:nvGrpSpPr>
            <p:cNvPr id="18467" name="Group 24"/>
            <p:cNvGrpSpPr>
              <a:grpSpLocks/>
            </p:cNvGrpSpPr>
            <p:nvPr/>
          </p:nvGrpSpPr>
          <p:grpSpPr bwMode="auto">
            <a:xfrm>
              <a:off x="3624953" y="3048000"/>
              <a:ext cx="642247" cy="606623"/>
              <a:chOff x="3701153" y="3250317"/>
              <a:chExt cx="642247" cy="740658"/>
            </a:xfrm>
          </p:grpSpPr>
          <p:pic>
            <p:nvPicPr>
              <p:cNvPr id="18469" name="Picture 2" descr="D:\Back up\OMAN\ITA\Phase 1\MoE\Pics\MH900156117.JPG"/>
              <p:cNvPicPr>
                <a:picLocks noChangeAspect="1" noChangeArrowheads="1"/>
              </p:cNvPicPr>
              <p:nvPr/>
            </p:nvPicPr>
            <p:blipFill>
              <a:blip r:embed="rId2" cstate="print"/>
              <a:srcRect/>
              <a:stretch>
                <a:fillRect/>
              </a:stretch>
            </p:blipFill>
            <p:spPr bwMode="auto">
              <a:xfrm>
                <a:off x="3701153" y="3250317"/>
                <a:ext cx="642247" cy="407283"/>
              </a:xfrm>
              <a:prstGeom prst="rect">
                <a:avLst/>
              </a:prstGeom>
              <a:noFill/>
              <a:ln w="9525">
                <a:noFill/>
                <a:miter lim="800000"/>
                <a:headEnd/>
                <a:tailEnd/>
              </a:ln>
            </p:spPr>
          </p:pic>
          <p:pic>
            <p:nvPicPr>
              <p:cNvPr id="18470" name="Picture 3" descr="D:\Back up\OMAN\ITA\Phase 1\MoE\Pics\Cars.JPG"/>
              <p:cNvPicPr>
                <a:picLocks noChangeAspect="1" noChangeArrowheads="1"/>
              </p:cNvPicPr>
              <p:nvPr/>
            </p:nvPicPr>
            <p:blipFill>
              <a:blip r:embed="rId3" cstate="print"/>
              <a:srcRect/>
              <a:stretch>
                <a:fillRect/>
              </a:stretch>
            </p:blipFill>
            <p:spPr bwMode="auto">
              <a:xfrm>
                <a:off x="3705225" y="3581400"/>
                <a:ext cx="638175" cy="409575"/>
              </a:xfrm>
              <a:prstGeom prst="rect">
                <a:avLst/>
              </a:prstGeom>
              <a:noFill/>
              <a:ln w="9525">
                <a:noFill/>
                <a:miter lim="800000"/>
                <a:headEnd/>
                <a:tailEnd/>
              </a:ln>
            </p:spPr>
          </p:pic>
        </p:grpSp>
        <p:sp>
          <p:nvSpPr>
            <p:cNvPr id="18468" name="TextBox 26"/>
            <p:cNvSpPr txBox="1">
              <a:spLocks noChangeArrowheads="1"/>
            </p:cNvSpPr>
            <p:nvPr/>
          </p:nvSpPr>
          <p:spPr bwMode="auto">
            <a:xfrm>
              <a:off x="3429000" y="3505200"/>
              <a:ext cx="1042988" cy="338554"/>
            </a:xfrm>
            <a:prstGeom prst="rect">
              <a:avLst/>
            </a:prstGeom>
            <a:noFill/>
            <a:ln w="9525">
              <a:noFill/>
              <a:miter lim="800000"/>
              <a:headEnd/>
              <a:tailEnd/>
            </a:ln>
          </p:spPr>
          <p:txBody>
            <a:bodyPr>
              <a:spAutoFit/>
            </a:bodyPr>
            <a:lstStyle/>
            <a:p>
              <a:pPr algn="ctr"/>
              <a:r>
                <a:rPr lang="en-US" sz="800" b="1" dirty="0">
                  <a:solidFill>
                    <a:schemeClr val="tx2"/>
                  </a:solidFill>
                  <a:latin typeface="+mj-lt"/>
                </a:rPr>
                <a:t>Cost of Transportation</a:t>
              </a:r>
              <a:endParaRPr lang="en-GB" sz="800" b="1" dirty="0">
                <a:solidFill>
                  <a:schemeClr val="tx2"/>
                </a:solidFill>
                <a:latin typeface="+mj-lt"/>
              </a:endParaRPr>
            </a:p>
          </p:txBody>
        </p:sp>
      </p:grpSp>
      <p:grpSp>
        <p:nvGrpSpPr>
          <p:cNvPr id="18449" name="Group 39"/>
          <p:cNvGrpSpPr>
            <a:grpSpLocks/>
          </p:cNvGrpSpPr>
          <p:nvPr/>
        </p:nvGrpSpPr>
        <p:grpSpPr bwMode="auto">
          <a:xfrm>
            <a:off x="4572000" y="2362200"/>
            <a:ext cx="1042988" cy="971550"/>
            <a:chOff x="4572000" y="3100388"/>
            <a:chExt cx="1042988" cy="971966"/>
          </a:xfrm>
        </p:grpSpPr>
        <p:pic>
          <p:nvPicPr>
            <p:cNvPr id="18465" name="Picture 4" descr="D:\Back up\OMAN\ITA\Phase 1\MoE\Pics\MH900094771.JPG"/>
            <p:cNvPicPr>
              <a:picLocks noChangeAspect="1" noChangeArrowheads="1"/>
            </p:cNvPicPr>
            <p:nvPr/>
          </p:nvPicPr>
          <p:blipFill>
            <a:blip r:embed="rId4" cstate="print"/>
            <a:srcRect/>
            <a:stretch>
              <a:fillRect/>
            </a:stretch>
          </p:blipFill>
          <p:spPr bwMode="auto">
            <a:xfrm>
              <a:off x="4624388" y="3100388"/>
              <a:ext cx="938212" cy="709612"/>
            </a:xfrm>
            <a:prstGeom prst="rect">
              <a:avLst/>
            </a:prstGeom>
            <a:noFill/>
            <a:ln w="9525">
              <a:noFill/>
              <a:miter lim="800000"/>
              <a:headEnd/>
              <a:tailEnd/>
            </a:ln>
          </p:spPr>
        </p:pic>
        <p:sp>
          <p:nvSpPr>
            <p:cNvPr id="18466" name="TextBox 27"/>
            <p:cNvSpPr txBox="1">
              <a:spLocks noChangeArrowheads="1"/>
            </p:cNvSpPr>
            <p:nvPr/>
          </p:nvSpPr>
          <p:spPr bwMode="auto">
            <a:xfrm>
              <a:off x="4572000" y="3733800"/>
              <a:ext cx="1042988" cy="338554"/>
            </a:xfrm>
            <a:prstGeom prst="rect">
              <a:avLst/>
            </a:prstGeom>
            <a:noFill/>
            <a:ln w="9525">
              <a:noFill/>
              <a:miter lim="800000"/>
              <a:headEnd/>
              <a:tailEnd/>
            </a:ln>
          </p:spPr>
          <p:txBody>
            <a:bodyPr>
              <a:spAutoFit/>
            </a:bodyPr>
            <a:lstStyle/>
            <a:p>
              <a:pPr algn="ctr"/>
              <a:r>
                <a:rPr lang="en-US" sz="800" b="1" dirty="0">
                  <a:solidFill>
                    <a:schemeClr val="tx2"/>
                  </a:solidFill>
                  <a:latin typeface="+mj-lt"/>
                </a:rPr>
                <a:t>Time to reach School</a:t>
              </a:r>
              <a:endParaRPr lang="en-GB" sz="800" b="1" dirty="0">
                <a:solidFill>
                  <a:schemeClr val="tx2"/>
                </a:solidFill>
                <a:latin typeface="+mj-lt"/>
              </a:endParaRPr>
            </a:p>
          </p:txBody>
        </p:sp>
      </p:grpSp>
      <p:grpSp>
        <p:nvGrpSpPr>
          <p:cNvPr id="18450" name="Group 40"/>
          <p:cNvGrpSpPr>
            <a:grpSpLocks/>
          </p:cNvGrpSpPr>
          <p:nvPr/>
        </p:nvGrpSpPr>
        <p:grpSpPr bwMode="auto">
          <a:xfrm>
            <a:off x="5562600" y="2362200"/>
            <a:ext cx="1042988" cy="879475"/>
            <a:chOff x="5562600" y="3116460"/>
            <a:chExt cx="1042988" cy="879694"/>
          </a:xfrm>
        </p:grpSpPr>
        <p:pic>
          <p:nvPicPr>
            <p:cNvPr id="18463" name="Picture 5" descr="D:\Back up\OMAN\ITA\Phase 1\MoE\Pics\queue.JPG"/>
            <p:cNvPicPr>
              <a:picLocks noChangeAspect="1" noChangeArrowheads="1"/>
            </p:cNvPicPr>
            <p:nvPr/>
          </p:nvPicPr>
          <p:blipFill>
            <a:blip r:embed="rId5" cstate="print"/>
            <a:srcRect/>
            <a:stretch>
              <a:fillRect/>
            </a:stretch>
          </p:blipFill>
          <p:spPr bwMode="auto">
            <a:xfrm>
              <a:off x="5867400" y="3116460"/>
              <a:ext cx="533400" cy="553840"/>
            </a:xfrm>
            <a:prstGeom prst="rect">
              <a:avLst/>
            </a:prstGeom>
            <a:noFill/>
            <a:ln w="9525">
              <a:noFill/>
              <a:miter lim="800000"/>
              <a:headEnd/>
              <a:tailEnd/>
            </a:ln>
          </p:spPr>
        </p:pic>
        <p:sp>
          <p:nvSpPr>
            <p:cNvPr id="18464" name="TextBox 28"/>
            <p:cNvSpPr txBox="1">
              <a:spLocks noChangeArrowheads="1"/>
            </p:cNvSpPr>
            <p:nvPr/>
          </p:nvSpPr>
          <p:spPr bwMode="auto">
            <a:xfrm>
              <a:off x="5562600" y="3657600"/>
              <a:ext cx="1042988" cy="338554"/>
            </a:xfrm>
            <a:prstGeom prst="rect">
              <a:avLst/>
            </a:prstGeom>
            <a:noFill/>
            <a:ln w="9525">
              <a:noFill/>
              <a:miter lim="800000"/>
              <a:headEnd/>
              <a:tailEnd/>
            </a:ln>
          </p:spPr>
          <p:txBody>
            <a:bodyPr>
              <a:spAutoFit/>
            </a:bodyPr>
            <a:lstStyle/>
            <a:p>
              <a:pPr algn="ctr"/>
              <a:r>
                <a:rPr lang="en-US" sz="800" b="1" dirty="0">
                  <a:solidFill>
                    <a:schemeClr val="tx2"/>
                  </a:solidFill>
                  <a:latin typeface="+mj-lt"/>
                </a:rPr>
                <a:t>Wait in a</a:t>
              </a:r>
            </a:p>
            <a:p>
              <a:pPr algn="ctr"/>
              <a:r>
                <a:rPr lang="en-US" sz="800" b="1" dirty="0">
                  <a:solidFill>
                    <a:schemeClr val="tx2"/>
                  </a:solidFill>
                  <a:latin typeface="+mj-lt"/>
                </a:rPr>
                <a:t> Queue</a:t>
              </a:r>
              <a:endParaRPr lang="en-GB" sz="800" b="1" dirty="0">
                <a:solidFill>
                  <a:schemeClr val="tx2"/>
                </a:solidFill>
                <a:latin typeface="+mj-lt"/>
              </a:endParaRPr>
            </a:p>
          </p:txBody>
        </p:sp>
      </p:grpSp>
      <p:grpSp>
        <p:nvGrpSpPr>
          <p:cNvPr id="18451" name="Group 41"/>
          <p:cNvGrpSpPr>
            <a:grpSpLocks/>
          </p:cNvGrpSpPr>
          <p:nvPr/>
        </p:nvGrpSpPr>
        <p:grpSpPr bwMode="auto">
          <a:xfrm>
            <a:off x="6629400" y="2286000"/>
            <a:ext cx="1042988" cy="869029"/>
            <a:chOff x="6629400" y="3004110"/>
            <a:chExt cx="1042988" cy="868903"/>
          </a:xfrm>
        </p:grpSpPr>
        <p:pic>
          <p:nvPicPr>
            <p:cNvPr id="18461" name="Picture 6" descr="D:\Back up\OMAN\ITA\Phase 1\MoE\Pics\staff.JPG"/>
            <p:cNvPicPr>
              <a:picLocks noChangeAspect="1" noChangeArrowheads="1"/>
            </p:cNvPicPr>
            <p:nvPr/>
          </p:nvPicPr>
          <p:blipFill>
            <a:blip r:embed="rId6" cstate="print"/>
            <a:srcRect/>
            <a:stretch>
              <a:fillRect/>
            </a:stretch>
          </p:blipFill>
          <p:spPr bwMode="auto">
            <a:xfrm>
              <a:off x="6705600" y="3004110"/>
              <a:ext cx="766762" cy="716160"/>
            </a:xfrm>
            <a:prstGeom prst="rect">
              <a:avLst/>
            </a:prstGeom>
            <a:noFill/>
            <a:ln w="9525">
              <a:noFill/>
              <a:miter lim="800000"/>
              <a:headEnd/>
              <a:tailEnd/>
            </a:ln>
          </p:spPr>
        </p:pic>
        <p:sp>
          <p:nvSpPr>
            <p:cNvPr id="18462" name="TextBox 29"/>
            <p:cNvSpPr txBox="1">
              <a:spLocks noChangeArrowheads="1"/>
            </p:cNvSpPr>
            <p:nvPr/>
          </p:nvSpPr>
          <p:spPr bwMode="auto">
            <a:xfrm>
              <a:off x="6629400" y="3657600"/>
              <a:ext cx="1042988" cy="215413"/>
            </a:xfrm>
            <a:prstGeom prst="rect">
              <a:avLst/>
            </a:prstGeom>
            <a:noFill/>
            <a:ln w="9525">
              <a:noFill/>
              <a:miter lim="800000"/>
              <a:headEnd/>
              <a:tailEnd/>
            </a:ln>
          </p:spPr>
          <p:txBody>
            <a:bodyPr>
              <a:spAutoFit/>
            </a:bodyPr>
            <a:lstStyle/>
            <a:p>
              <a:pPr algn="ctr"/>
              <a:r>
                <a:rPr lang="en-US" sz="800" b="1" dirty="0">
                  <a:solidFill>
                    <a:schemeClr val="tx2"/>
                  </a:solidFill>
                  <a:latin typeface="+mj-lt"/>
                </a:rPr>
                <a:t>Can she help me?</a:t>
              </a:r>
              <a:endParaRPr lang="en-GB" sz="800" b="1" dirty="0">
                <a:solidFill>
                  <a:schemeClr val="tx2"/>
                </a:solidFill>
                <a:latin typeface="+mj-lt"/>
              </a:endParaRPr>
            </a:p>
          </p:txBody>
        </p:sp>
      </p:grpSp>
      <p:grpSp>
        <p:nvGrpSpPr>
          <p:cNvPr id="18452" name="Group 32"/>
          <p:cNvGrpSpPr>
            <a:grpSpLocks/>
          </p:cNvGrpSpPr>
          <p:nvPr/>
        </p:nvGrpSpPr>
        <p:grpSpPr bwMode="auto">
          <a:xfrm>
            <a:off x="3455988" y="3352800"/>
            <a:ext cx="1878012" cy="1111250"/>
            <a:chOff x="3455195" y="4071056"/>
            <a:chExt cx="1878805" cy="1110544"/>
          </a:xfrm>
        </p:grpSpPr>
        <p:pic>
          <p:nvPicPr>
            <p:cNvPr id="18459" name="Picture 8" descr="D:\Back up\OMAN\ITA\Phase 1\MoE\Pics\MH900441341.JPG"/>
            <p:cNvPicPr>
              <a:picLocks noChangeAspect="1" noChangeArrowheads="1"/>
            </p:cNvPicPr>
            <p:nvPr/>
          </p:nvPicPr>
          <p:blipFill>
            <a:blip r:embed="rId7" cstate="print"/>
            <a:srcRect/>
            <a:stretch>
              <a:fillRect/>
            </a:stretch>
          </p:blipFill>
          <p:spPr bwMode="auto">
            <a:xfrm>
              <a:off x="3455195" y="4148554"/>
              <a:ext cx="862012" cy="958850"/>
            </a:xfrm>
            <a:prstGeom prst="rect">
              <a:avLst/>
            </a:prstGeom>
            <a:noFill/>
            <a:ln w="9525">
              <a:noFill/>
              <a:miter lim="800000"/>
              <a:headEnd/>
              <a:tailEnd/>
            </a:ln>
          </p:spPr>
        </p:pic>
        <p:pic>
          <p:nvPicPr>
            <p:cNvPr id="18460" name="Picture 9" descr="D:\Back up\OMAN\ITA\Phase 1\MoE\Pics\MH900432570.JPG"/>
            <p:cNvPicPr>
              <a:picLocks noChangeAspect="1" noChangeArrowheads="1"/>
            </p:cNvPicPr>
            <p:nvPr/>
          </p:nvPicPr>
          <p:blipFill>
            <a:blip r:embed="rId8" cstate="print"/>
            <a:srcRect/>
            <a:stretch>
              <a:fillRect/>
            </a:stretch>
          </p:blipFill>
          <p:spPr bwMode="auto">
            <a:xfrm>
              <a:off x="4267200" y="4071056"/>
              <a:ext cx="1066800" cy="1110544"/>
            </a:xfrm>
            <a:prstGeom prst="rect">
              <a:avLst/>
            </a:prstGeom>
            <a:noFill/>
            <a:ln w="9525">
              <a:noFill/>
              <a:miter lim="800000"/>
              <a:headEnd/>
              <a:tailEnd/>
            </a:ln>
          </p:spPr>
        </p:pic>
      </p:grpSp>
      <p:sp>
        <p:nvSpPr>
          <p:cNvPr id="18454" name="TextBox 34"/>
          <p:cNvSpPr txBox="1">
            <a:spLocks noChangeArrowheads="1"/>
          </p:cNvSpPr>
          <p:nvPr/>
        </p:nvSpPr>
        <p:spPr bwMode="auto">
          <a:xfrm>
            <a:off x="3986213" y="4186238"/>
            <a:ext cx="1042987" cy="461962"/>
          </a:xfrm>
          <a:prstGeom prst="rect">
            <a:avLst/>
          </a:prstGeom>
          <a:noFill/>
          <a:ln w="9525">
            <a:noFill/>
            <a:miter lim="800000"/>
            <a:headEnd/>
            <a:tailEnd/>
          </a:ln>
        </p:spPr>
        <p:txBody>
          <a:bodyPr>
            <a:spAutoFit/>
          </a:bodyPr>
          <a:lstStyle/>
          <a:p>
            <a:pPr algn="ctr"/>
            <a:r>
              <a:rPr lang="en-US" sz="800" b="1" dirty="0">
                <a:solidFill>
                  <a:schemeClr val="tx2"/>
                </a:solidFill>
                <a:latin typeface="+mj-lt"/>
              </a:rPr>
              <a:t>Access through computer and Mobile</a:t>
            </a:r>
            <a:endParaRPr lang="en-GB" sz="800" b="1" dirty="0">
              <a:solidFill>
                <a:schemeClr val="tx2"/>
              </a:solidFill>
              <a:latin typeface="+mj-lt"/>
            </a:endParaRPr>
          </a:p>
        </p:txBody>
      </p:sp>
      <p:sp>
        <p:nvSpPr>
          <p:cNvPr id="38" name="Bent Arrow 37"/>
          <p:cNvSpPr/>
          <p:nvPr/>
        </p:nvSpPr>
        <p:spPr>
          <a:xfrm>
            <a:off x="4913313" y="3944938"/>
            <a:ext cx="701675" cy="398462"/>
          </a:xfrm>
          <a:prstGeom prst="bentArrow">
            <a:avLst>
              <a:gd name="adj1" fmla="val 0"/>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solidFill>
                <a:schemeClr val="tx1"/>
              </a:solidFill>
              <a:latin typeface="+mj-lt"/>
            </a:endParaRPr>
          </a:p>
        </p:txBody>
      </p:sp>
      <p:sp>
        <p:nvSpPr>
          <p:cNvPr id="39" name="TextBox 6"/>
          <p:cNvSpPr txBox="1">
            <a:spLocks noChangeArrowheads="1"/>
          </p:cNvSpPr>
          <p:nvPr/>
        </p:nvSpPr>
        <p:spPr bwMode="auto">
          <a:xfrm>
            <a:off x="228600" y="206375"/>
            <a:ext cx="508000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Time &amp; Cost Benefit</a:t>
            </a:r>
          </a:p>
        </p:txBody>
      </p:sp>
      <p:pic>
        <p:nvPicPr>
          <p:cNvPr id="42" name="Picture 41" descr="D:\Back up\OMAN\ITA\Phase 1\MoE\Supporting Docs\MOE_Logo\Ministry_Logo_English.jpg"/>
          <p:cNvPicPr>
            <a:picLocks noChangeAspect="1" noChangeArrowheads="1"/>
          </p:cNvPicPr>
          <p:nvPr/>
        </p:nvPicPr>
        <p:blipFill>
          <a:blip r:embed="rId9"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41"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40" name="Picture 2" descr="C:\Documents and Settings\Sultan Al-Wadhahi\My Documents\IT\موقع البوابة التعليمية\Interface Portal\portal2.JPG"/>
          <p:cNvPicPr>
            <a:picLocks noChangeAspect="1" noChangeArrowheads="1"/>
          </p:cNvPicPr>
          <p:nvPr/>
        </p:nvPicPr>
        <p:blipFill>
          <a:blip r:embed="rId10" cstate="print"/>
          <a:srcRect/>
          <a:stretch>
            <a:fillRect/>
          </a:stretch>
        </p:blipFill>
        <p:spPr bwMode="auto">
          <a:xfrm>
            <a:off x="5638800" y="3265719"/>
            <a:ext cx="976902" cy="1153881"/>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7"/>
          <p:cNvGrpSpPr/>
          <p:nvPr/>
        </p:nvGrpSpPr>
        <p:grpSpPr>
          <a:xfrm>
            <a:off x="419100" y="914401"/>
            <a:ext cx="8267700" cy="4038600"/>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5124" name="TextBox 9"/>
          <p:cNvSpPr txBox="1">
            <a:spLocks noChangeArrowheads="1"/>
          </p:cNvSpPr>
          <p:nvPr/>
        </p:nvSpPr>
        <p:spPr bwMode="auto">
          <a:xfrm>
            <a:off x="2362200" y="1046163"/>
            <a:ext cx="6210300" cy="554037"/>
          </a:xfrm>
          <a:prstGeom prst="rect">
            <a:avLst/>
          </a:prstGeom>
          <a:noFill/>
          <a:ln w="9525">
            <a:noFill/>
            <a:miter lim="800000"/>
            <a:headEnd/>
            <a:tailEnd/>
          </a:ln>
        </p:spPr>
        <p:txBody>
          <a:bodyPr>
            <a:spAutoFit/>
          </a:bodyPr>
          <a:lstStyle/>
          <a:p>
            <a:pPr>
              <a:defRPr/>
            </a:pPr>
            <a:r>
              <a:rPr lang="en-US" sz="3000" dirty="0">
                <a:solidFill>
                  <a:srgbClr val="3C8FED"/>
                </a:solidFill>
                <a:latin typeface="+mj-lt"/>
                <a:cs typeface="Arial" charset="0"/>
              </a:rPr>
              <a:t>From Anywhere, At Anytime!</a:t>
            </a:r>
          </a:p>
        </p:txBody>
      </p:sp>
      <p:sp>
        <p:nvSpPr>
          <p:cNvPr id="19463" name="TextBox 11"/>
          <p:cNvSpPr txBox="1">
            <a:spLocks noChangeArrowheads="1"/>
          </p:cNvSpPr>
          <p:nvPr/>
        </p:nvSpPr>
        <p:spPr bwMode="auto">
          <a:xfrm>
            <a:off x="2362200" y="1593850"/>
            <a:ext cx="6210300" cy="3262313"/>
          </a:xfrm>
          <a:prstGeom prst="rect">
            <a:avLst/>
          </a:prstGeom>
          <a:noFill/>
          <a:ln w="9525">
            <a:noFill/>
            <a:miter lim="800000"/>
            <a:headEnd/>
            <a:tailEnd/>
          </a:ln>
        </p:spPr>
        <p:txBody>
          <a:bodyPr>
            <a:spAutoFit/>
          </a:bodyPr>
          <a:lstStyle/>
          <a:p>
            <a:pPr marL="228600" indent="-228600">
              <a:spcBef>
                <a:spcPts val="600"/>
              </a:spcBef>
              <a:spcAft>
                <a:spcPts val="600"/>
              </a:spcAft>
              <a:buFontTx/>
              <a:buBlip>
                <a:blip r:embed="rId2"/>
              </a:buBlip>
            </a:pPr>
            <a:r>
              <a:rPr lang="en-US" sz="2200" dirty="0">
                <a:latin typeface="Calibri" pitchFamily="34" charset="0"/>
              </a:rPr>
              <a:t>Thousands of </a:t>
            </a:r>
            <a:r>
              <a:rPr lang="en-US" sz="2200" dirty="0" smtClean="0">
                <a:latin typeface="Calibri" pitchFamily="34" charset="0"/>
              </a:rPr>
              <a:t>parents </a:t>
            </a:r>
            <a:r>
              <a:rPr lang="en-US" sz="2200" dirty="0">
                <a:solidFill>
                  <a:schemeClr val="accent1"/>
                </a:solidFill>
                <a:latin typeface="Calibri" pitchFamily="34" charset="0"/>
              </a:rPr>
              <a:t>REDUCE</a:t>
            </a:r>
            <a:r>
              <a:rPr lang="en-US" sz="2200" dirty="0">
                <a:latin typeface="Calibri" pitchFamily="34" charset="0"/>
              </a:rPr>
              <a:t> </a:t>
            </a:r>
            <a:r>
              <a:rPr lang="en-US" sz="2200" dirty="0">
                <a:solidFill>
                  <a:schemeClr val="accent1"/>
                </a:solidFill>
                <a:latin typeface="Calibri" pitchFamily="34" charset="0"/>
              </a:rPr>
              <a:t>COST</a:t>
            </a:r>
            <a:r>
              <a:rPr lang="en-US" sz="2200" dirty="0">
                <a:latin typeface="Calibri" pitchFamily="34" charset="0"/>
              </a:rPr>
              <a:t> and </a:t>
            </a:r>
            <a:r>
              <a:rPr lang="en-US" sz="2200" dirty="0">
                <a:solidFill>
                  <a:schemeClr val="accent1"/>
                </a:solidFill>
                <a:latin typeface="Calibri" pitchFamily="34" charset="0"/>
              </a:rPr>
              <a:t>TIME </a:t>
            </a:r>
            <a:r>
              <a:rPr lang="en-US" sz="2200" dirty="0">
                <a:latin typeface="Calibri" pitchFamily="34" charset="0"/>
              </a:rPr>
              <a:t>by avoiding going to the school physically.</a:t>
            </a:r>
          </a:p>
          <a:p>
            <a:pPr marL="228600" indent="-228600">
              <a:spcBef>
                <a:spcPts val="600"/>
              </a:spcBef>
              <a:spcAft>
                <a:spcPts val="600"/>
              </a:spcAft>
              <a:buFontTx/>
              <a:buBlip>
                <a:blip r:embed="rId2"/>
              </a:buBlip>
            </a:pPr>
            <a:r>
              <a:rPr lang="en-US" sz="2200" dirty="0">
                <a:latin typeface="Calibri" pitchFamily="34" charset="0"/>
              </a:rPr>
              <a:t>Information can be accessed from </a:t>
            </a:r>
            <a:r>
              <a:rPr lang="en-US" sz="2200" dirty="0">
                <a:solidFill>
                  <a:schemeClr val="accent1"/>
                </a:solidFill>
                <a:latin typeface="Calibri" pitchFamily="34" charset="0"/>
              </a:rPr>
              <a:t>ANYWHERE</a:t>
            </a:r>
            <a:r>
              <a:rPr lang="en-US" sz="2200" dirty="0">
                <a:latin typeface="Calibri" pitchFamily="34" charset="0"/>
              </a:rPr>
              <a:t> at </a:t>
            </a:r>
            <a:r>
              <a:rPr lang="en-US" sz="2200" dirty="0">
                <a:solidFill>
                  <a:schemeClr val="accent1"/>
                </a:solidFill>
                <a:latin typeface="Calibri" pitchFamily="34" charset="0"/>
              </a:rPr>
              <a:t>ANYTIME </a:t>
            </a:r>
            <a:r>
              <a:rPr lang="en-US" sz="2200" dirty="0">
                <a:latin typeface="Calibri" pitchFamily="34" charset="0"/>
              </a:rPr>
              <a:t>through</a:t>
            </a:r>
            <a:r>
              <a:rPr lang="en-US" sz="2200" dirty="0">
                <a:solidFill>
                  <a:schemeClr val="accent1"/>
                </a:solidFill>
                <a:latin typeface="Calibri" pitchFamily="34" charset="0"/>
              </a:rPr>
              <a:t> MULTIPLE E-CHANNELS.</a:t>
            </a:r>
          </a:p>
          <a:p>
            <a:pPr marL="228600" indent="-228600">
              <a:spcBef>
                <a:spcPts val="600"/>
              </a:spcBef>
              <a:spcAft>
                <a:spcPts val="600"/>
              </a:spcAft>
              <a:buFontTx/>
              <a:buBlip>
                <a:blip r:embed="rId2"/>
              </a:buBlip>
            </a:pPr>
            <a:r>
              <a:rPr lang="en-US" sz="2200" dirty="0">
                <a:latin typeface="Calibri" pitchFamily="34" charset="0"/>
              </a:rPr>
              <a:t>Use e-Library and </a:t>
            </a:r>
            <a:r>
              <a:rPr lang="en-US" sz="2200" dirty="0" smtClean="0">
                <a:latin typeface="Calibri" pitchFamily="34" charset="0"/>
              </a:rPr>
              <a:t>interactive virtual classroom </a:t>
            </a:r>
            <a:r>
              <a:rPr lang="en-US" sz="2200" dirty="0">
                <a:solidFill>
                  <a:schemeClr val="accent1"/>
                </a:solidFill>
                <a:latin typeface="Calibri" pitchFamily="34" charset="0"/>
              </a:rPr>
              <a:t>FREE of COST</a:t>
            </a:r>
            <a:r>
              <a:rPr lang="en-US" sz="2200" dirty="0">
                <a:latin typeface="Calibri" pitchFamily="34" charset="0"/>
              </a:rPr>
              <a:t>. </a:t>
            </a:r>
          </a:p>
          <a:p>
            <a:pPr marL="228600" indent="-228600">
              <a:spcBef>
                <a:spcPts val="600"/>
              </a:spcBef>
              <a:spcAft>
                <a:spcPts val="600"/>
              </a:spcAft>
              <a:buFontTx/>
              <a:buBlip>
                <a:blip r:embed="rId2"/>
              </a:buBlip>
            </a:pPr>
            <a:r>
              <a:rPr lang="en-US" sz="2200" dirty="0">
                <a:latin typeface="Calibri" pitchFamily="34" charset="0"/>
              </a:rPr>
              <a:t>SAVINGS for MINISTRY</a:t>
            </a:r>
            <a:r>
              <a:rPr lang="en-US" sz="2200" dirty="0">
                <a:solidFill>
                  <a:schemeClr val="accent1"/>
                </a:solidFill>
                <a:latin typeface="Calibri" pitchFamily="34" charset="0"/>
              </a:rPr>
              <a:t> – AUTOMATED PROCESS </a:t>
            </a:r>
            <a:r>
              <a:rPr lang="en-US" sz="2200" dirty="0">
                <a:latin typeface="Calibri" pitchFamily="34" charset="0"/>
              </a:rPr>
              <a:t>ensured Savings from </a:t>
            </a:r>
            <a:r>
              <a:rPr lang="en-US" sz="2200" dirty="0">
                <a:solidFill>
                  <a:schemeClr val="accent1"/>
                </a:solidFill>
                <a:latin typeface="Calibri" pitchFamily="34" charset="0"/>
              </a:rPr>
              <a:t>TIME and COST.  </a:t>
            </a:r>
            <a:endParaRPr lang="en-US" sz="2200" dirty="0">
              <a:latin typeface="Calibri" pitchFamily="34" charset="0"/>
            </a:endParaRPr>
          </a:p>
        </p:txBody>
      </p:sp>
      <p:sp>
        <p:nvSpPr>
          <p:cNvPr id="21" name="Slide Number Placeholder 20"/>
          <p:cNvSpPr>
            <a:spLocks noGrp="1"/>
          </p:cNvSpPr>
          <p:nvPr>
            <p:ph type="sldNum" sz="quarter" idx="11"/>
          </p:nvPr>
        </p:nvSpPr>
        <p:spPr>
          <a:xfrm>
            <a:off x="6705600" y="6400800"/>
            <a:ext cx="2133600" cy="365125"/>
          </a:xfrm>
        </p:spPr>
        <p:txBody>
          <a:bodyPr/>
          <a:lstStyle/>
          <a:p>
            <a:pPr>
              <a:defRPr/>
            </a:pPr>
            <a:fld id="{39FAADEE-CD56-4812-A6FB-C87BD326B3E2}" type="slidenum">
              <a:rPr lang="en-US"/>
              <a:pPr>
                <a:defRPr/>
              </a:pPr>
              <a:t>10</a:t>
            </a:fld>
            <a:endParaRPr lang="en-US" dirty="0"/>
          </a:p>
        </p:txBody>
      </p:sp>
      <p:sp>
        <p:nvSpPr>
          <p:cNvPr id="31" name="Round Diagonal Corner Rectangle 30"/>
          <p:cNvSpPr/>
          <p:nvPr/>
        </p:nvSpPr>
        <p:spPr>
          <a:xfrm>
            <a:off x="2209800" y="5108575"/>
            <a:ext cx="3048000" cy="1331913"/>
          </a:xfrm>
          <a:prstGeom prst="round2DiagRect">
            <a:avLst>
              <a:gd name="adj1" fmla="val 10753"/>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Round Diagonal Corner Rectangle 31"/>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TextBox 33"/>
          <p:cNvSpPr txBox="1"/>
          <p:nvPr/>
        </p:nvSpPr>
        <p:spPr>
          <a:xfrm>
            <a:off x="3805238" y="5145088"/>
            <a:ext cx="1452562" cy="1092200"/>
          </a:xfrm>
          <a:prstGeom prst="rect">
            <a:avLst/>
          </a:prstGeom>
          <a:noFill/>
        </p:spPr>
        <p:txBody>
          <a:bodyPr>
            <a:spAutoFit/>
          </a:bodyPr>
          <a:lstStyle/>
          <a:p>
            <a:pPr>
              <a:defRPr/>
            </a:pPr>
            <a:r>
              <a:rPr lang="en-US" sz="1300" b="1" dirty="0">
                <a:solidFill>
                  <a:schemeClr val="bg1"/>
                </a:solidFill>
                <a:latin typeface="+mj-lt"/>
                <a:cs typeface="Arial" charset="0"/>
              </a:rPr>
              <a:t>E-Learning facilitate students to minimize expenses on books etc…  </a:t>
            </a:r>
          </a:p>
        </p:txBody>
      </p:sp>
      <p:sp>
        <p:nvSpPr>
          <p:cNvPr id="35" name="TextBox 34"/>
          <p:cNvSpPr txBox="1"/>
          <p:nvPr/>
        </p:nvSpPr>
        <p:spPr>
          <a:xfrm>
            <a:off x="7239000" y="5334000"/>
            <a:ext cx="1333500" cy="892175"/>
          </a:xfrm>
          <a:prstGeom prst="rect">
            <a:avLst/>
          </a:prstGeom>
          <a:noFill/>
        </p:spPr>
        <p:txBody>
          <a:bodyPr>
            <a:spAutoFit/>
          </a:bodyPr>
          <a:lstStyle/>
          <a:p>
            <a:pPr>
              <a:defRPr/>
            </a:pPr>
            <a:r>
              <a:rPr lang="en-US" sz="1300" b="1" dirty="0">
                <a:solidFill>
                  <a:schemeClr val="bg1"/>
                </a:solidFill>
                <a:latin typeface="+mj-lt"/>
                <a:cs typeface="Arial" charset="0"/>
              </a:rPr>
              <a:t>24X7 access to services ensures better parent involvement…</a:t>
            </a:r>
          </a:p>
        </p:txBody>
      </p:sp>
      <p:sp>
        <p:nvSpPr>
          <p:cNvPr id="19469" name="TextBox 24"/>
          <p:cNvSpPr txBox="1">
            <a:spLocks noChangeArrowheads="1"/>
          </p:cNvSpPr>
          <p:nvPr/>
        </p:nvSpPr>
        <p:spPr bwMode="auto">
          <a:xfrm>
            <a:off x="457200" y="990600"/>
            <a:ext cx="1600200" cy="2800350"/>
          </a:xfrm>
          <a:prstGeom prst="rect">
            <a:avLst/>
          </a:prstGeom>
          <a:noFill/>
          <a:ln w="9525">
            <a:noFill/>
            <a:miter lim="800000"/>
            <a:headEnd/>
            <a:tailEnd/>
          </a:ln>
        </p:spPr>
        <p:txBody>
          <a:bodyPr>
            <a:spAutoFit/>
          </a:bodyPr>
          <a:lstStyle/>
          <a:p>
            <a:pPr>
              <a:spcBef>
                <a:spcPct val="20000"/>
              </a:spcBef>
              <a:buFont typeface="Wingdings" pitchFamily="2" charset="2"/>
              <a:buNone/>
            </a:pPr>
            <a:r>
              <a:rPr lang="en-US" sz="2200" dirty="0">
                <a:solidFill>
                  <a:schemeClr val="bg1"/>
                </a:solidFill>
                <a:latin typeface="Calibri" pitchFamily="34" charset="0"/>
              </a:rPr>
              <a:t>Minimal routine work for staffs, thus, better productivity and efficiency…</a:t>
            </a:r>
          </a:p>
        </p:txBody>
      </p:sp>
      <p:pic>
        <p:nvPicPr>
          <p:cNvPr id="19472" name="Picture 23" descr="D:\Back up\OMAN\ITA\Phase 1\MoE\eproject MOE\Newspaper articles and pictures\pictures\13.jpg"/>
          <p:cNvPicPr>
            <a:picLocks noChangeAspect="1" noChangeArrowheads="1"/>
          </p:cNvPicPr>
          <p:nvPr/>
        </p:nvPicPr>
        <p:blipFill>
          <a:blip r:embed="rId3" cstate="print"/>
          <a:srcRect/>
          <a:stretch>
            <a:fillRect/>
          </a:stretch>
        </p:blipFill>
        <p:spPr bwMode="auto">
          <a:xfrm>
            <a:off x="2298700" y="5187950"/>
            <a:ext cx="1506538" cy="1136650"/>
          </a:xfrm>
          <a:prstGeom prst="rect">
            <a:avLst/>
          </a:prstGeom>
          <a:ln>
            <a:noFill/>
          </a:ln>
          <a:effectLst>
            <a:softEdge rad="112500"/>
          </a:effectLst>
        </p:spPr>
      </p:pic>
      <p:pic>
        <p:nvPicPr>
          <p:cNvPr id="19473" name="Picture 24" descr="D:\Back up\OMAN\ITA\Phase 1\MoE\eproject MOE\Newspaper articles and pictures\pictures\17.JPG"/>
          <p:cNvPicPr>
            <a:picLocks noChangeAspect="1" noChangeArrowheads="1"/>
          </p:cNvPicPr>
          <p:nvPr/>
        </p:nvPicPr>
        <p:blipFill>
          <a:blip r:embed="rId4" cstate="print"/>
          <a:srcRect/>
          <a:stretch>
            <a:fillRect/>
          </a:stretch>
        </p:blipFill>
        <p:spPr bwMode="auto">
          <a:xfrm>
            <a:off x="5715000" y="5219700"/>
            <a:ext cx="1538288" cy="1155700"/>
          </a:xfrm>
          <a:prstGeom prst="rect">
            <a:avLst/>
          </a:prstGeom>
          <a:ln>
            <a:noFill/>
          </a:ln>
          <a:effectLst>
            <a:softEdge rad="112500"/>
          </a:effectLst>
        </p:spPr>
      </p:pic>
      <p:sp>
        <p:nvSpPr>
          <p:cNvPr id="25" name="TextBox 6"/>
          <p:cNvSpPr txBox="1">
            <a:spLocks noChangeArrowheads="1"/>
          </p:cNvSpPr>
          <p:nvPr/>
        </p:nvSpPr>
        <p:spPr bwMode="auto">
          <a:xfrm>
            <a:off x="228600" y="206375"/>
            <a:ext cx="508000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Time &amp; Cost Benefit</a:t>
            </a:r>
          </a:p>
        </p:txBody>
      </p:sp>
      <p:pic>
        <p:nvPicPr>
          <p:cNvPr id="22" name="Picture 21" descr="D:\Back up\OMAN\ITA\Phase 1\MoE\Supporting Docs\MOE_Logo\Ministry_Logo_English.jpg"/>
          <p:cNvPicPr>
            <a:picLocks noChangeAspect="1" noChangeArrowheads="1"/>
          </p:cNvPicPr>
          <p:nvPr/>
        </p:nvPicPr>
        <p:blipFill>
          <a:blip r:embed="rId5"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23"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6200" y="-15240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Slide Number Placeholder 4"/>
          <p:cNvSpPr>
            <a:spLocks noGrp="1"/>
          </p:cNvSpPr>
          <p:nvPr>
            <p:ph type="sldNum" sz="quarter" idx="11"/>
          </p:nvPr>
        </p:nvSpPr>
        <p:spPr>
          <a:xfrm>
            <a:off x="6858000" y="6416675"/>
            <a:ext cx="2133600" cy="365125"/>
          </a:xfrm>
        </p:spPr>
        <p:txBody>
          <a:bodyPr/>
          <a:lstStyle/>
          <a:p>
            <a:pPr>
              <a:defRPr/>
            </a:pPr>
            <a:fld id="{D5412F68-3228-4D2F-9A16-872A1F358D58}" type="slidenum">
              <a:rPr lang="en-US" smtClean="0"/>
              <a:pPr>
                <a:defRPr/>
              </a:pPr>
              <a:t>11</a:t>
            </a:fld>
            <a:endParaRPr lang="en-US" dirty="0"/>
          </a:p>
        </p:txBody>
      </p:sp>
      <p:pic>
        <p:nvPicPr>
          <p:cNvPr id="14" name="Picture 13" descr="D:\Back up\OMAN\ITA\Phase 1\MoE\Supporting Docs\MOE_Logo\Ministry_Logo_English.jpg"/>
          <p:cNvPicPr>
            <a:picLocks noChangeAspect="1" noChangeArrowheads="1"/>
          </p:cNvPicPr>
          <p:nvPr/>
        </p:nvPicPr>
        <p:blipFill>
          <a:blip r:embed="rId2"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15" name="Footer Placeholder 32"/>
          <p:cNvSpPr>
            <a:spLocks noGrp="1"/>
          </p:cNvSpPr>
          <p:nvPr>
            <p:ph type="ftr" sz="quarter" idx="10"/>
          </p:nvPr>
        </p:nvSpPr>
        <p:spPr>
          <a:xfrm>
            <a:off x="76200" y="6416675"/>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
        <p:nvSpPr>
          <p:cNvPr id="6" name="Rectangle 4"/>
          <p:cNvSpPr>
            <a:spLocks noChangeArrowheads="1"/>
          </p:cNvSpPr>
          <p:nvPr/>
        </p:nvSpPr>
        <p:spPr bwMode="auto">
          <a:xfrm>
            <a:off x="457200" y="257175"/>
            <a:ext cx="7993062" cy="609600"/>
          </a:xfrm>
          <a:prstGeom prst="rect">
            <a:avLst/>
          </a:prstGeom>
          <a:noFill/>
          <a:ln w="12700">
            <a:noFill/>
            <a:miter lim="800000"/>
            <a:headEnd type="none" w="sm" len="sm"/>
            <a:tailEnd type="none" w="sm" len="sm"/>
          </a:ln>
          <a:effectLst/>
        </p:spPr>
        <p:txBody>
          <a:bodyPr>
            <a:spAutoFit/>
          </a:bodyPr>
          <a:lstStyle/>
          <a:p>
            <a:pPr algn="ctr">
              <a:defRPr/>
            </a:pPr>
            <a:r>
              <a:rPr lang="en-US" sz="3400" b="1" dirty="0" smtClean="0">
                <a:solidFill>
                  <a:srgbClr val="FFFF00"/>
                </a:solidFill>
                <a:effectLst>
                  <a:outerShdw blurRad="38100" dist="38100" dir="2700000" algn="tl">
                    <a:srgbClr val="000000"/>
                  </a:outerShdw>
                </a:effectLst>
                <a:cs typeface="Traditional Arabic" pitchFamily="2" charset="-78"/>
              </a:rPr>
              <a:t> </a:t>
            </a:r>
            <a:r>
              <a:rPr lang="en-US" sz="3400" dirty="0" smtClean="0">
                <a:solidFill>
                  <a:srgbClr val="C00000"/>
                </a:solidFill>
              </a:rPr>
              <a:t>Online </a:t>
            </a:r>
            <a:r>
              <a:rPr lang="en-US" sz="3400" dirty="0">
                <a:solidFill>
                  <a:srgbClr val="C00000"/>
                </a:solidFill>
              </a:rPr>
              <a:t>Services               </a:t>
            </a:r>
          </a:p>
        </p:txBody>
      </p:sp>
      <p:sp>
        <p:nvSpPr>
          <p:cNvPr id="7" name="Rectangle 12"/>
          <p:cNvSpPr>
            <a:spLocks noRot="1" noChangeArrowheads="1"/>
          </p:cNvSpPr>
          <p:nvPr/>
        </p:nvSpPr>
        <p:spPr bwMode="auto">
          <a:xfrm>
            <a:off x="3924300" y="1484313"/>
            <a:ext cx="863600" cy="576262"/>
          </a:xfrm>
          <a:prstGeom prst="rect">
            <a:avLst/>
          </a:prstGeom>
          <a:noFill/>
          <a:ln w="9525">
            <a:noFill/>
            <a:miter lim="800000"/>
            <a:headEnd/>
            <a:tailEnd/>
          </a:ln>
          <a:effectLst/>
        </p:spPr>
        <p:txBody>
          <a:bodyPr anchor="ctr"/>
          <a:lstStyle/>
          <a:p>
            <a:pPr algn="ctr">
              <a:defRPr/>
            </a:pPr>
            <a:endParaRPr lang="en-US" sz="2000" b="1">
              <a:effectLst>
                <a:outerShdw blurRad="38100" dist="38100" dir="2700000" algn="tl">
                  <a:srgbClr val="000000"/>
                </a:outerShdw>
              </a:effectLst>
              <a:cs typeface="Traditional Arabic" pitchFamily="2" charset="-78"/>
            </a:endParaRPr>
          </a:p>
        </p:txBody>
      </p:sp>
      <p:sp>
        <p:nvSpPr>
          <p:cNvPr id="8" name="Rectangle 13"/>
          <p:cNvSpPr>
            <a:spLocks noRot="1" noChangeArrowheads="1"/>
          </p:cNvSpPr>
          <p:nvPr/>
        </p:nvSpPr>
        <p:spPr bwMode="auto">
          <a:xfrm>
            <a:off x="6804025" y="2636838"/>
            <a:ext cx="1366838" cy="576262"/>
          </a:xfrm>
          <a:prstGeom prst="rect">
            <a:avLst/>
          </a:prstGeom>
          <a:noFill/>
          <a:ln w="9525">
            <a:noFill/>
            <a:miter lim="800000"/>
            <a:headEnd/>
            <a:tailEnd/>
          </a:ln>
          <a:effectLst/>
        </p:spPr>
        <p:txBody>
          <a:bodyPr anchor="ctr"/>
          <a:lstStyle/>
          <a:p>
            <a:pPr algn="ctr">
              <a:defRPr/>
            </a:pPr>
            <a:endParaRPr lang="en-US" sz="2000" b="1">
              <a:effectLst>
                <a:outerShdw blurRad="38100" dist="38100" dir="2700000" algn="tl">
                  <a:srgbClr val="000000"/>
                </a:outerShdw>
              </a:effectLst>
              <a:cs typeface="Traditional Arabic" pitchFamily="2" charset="-78"/>
            </a:endParaRPr>
          </a:p>
        </p:txBody>
      </p:sp>
      <p:sp>
        <p:nvSpPr>
          <p:cNvPr id="9" name="Rectangle 14"/>
          <p:cNvSpPr>
            <a:spLocks noRot="1" noChangeArrowheads="1"/>
          </p:cNvSpPr>
          <p:nvPr/>
        </p:nvSpPr>
        <p:spPr bwMode="auto">
          <a:xfrm>
            <a:off x="7451725" y="4437063"/>
            <a:ext cx="1150938" cy="431800"/>
          </a:xfrm>
          <a:prstGeom prst="rect">
            <a:avLst/>
          </a:prstGeom>
          <a:noFill/>
          <a:ln w="9525">
            <a:noFill/>
            <a:miter lim="800000"/>
            <a:headEnd/>
            <a:tailEnd/>
          </a:ln>
          <a:effectLst/>
        </p:spPr>
        <p:txBody>
          <a:bodyPr anchor="ctr"/>
          <a:lstStyle/>
          <a:p>
            <a:pPr algn="ctr">
              <a:defRPr/>
            </a:pPr>
            <a:r>
              <a:rPr lang="ar-SA" sz="2000" b="1">
                <a:effectLst>
                  <a:outerShdw blurRad="38100" dist="38100" dir="2700000" algn="tl">
                    <a:srgbClr val="000000"/>
                  </a:outerShdw>
                </a:effectLst>
                <a:cs typeface="Traditional Arabic" pitchFamily="2" charset="-78"/>
              </a:rPr>
              <a:t> </a:t>
            </a:r>
            <a:endParaRPr lang="en-US" sz="2000" b="1">
              <a:effectLst>
                <a:outerShdw blurRad="38100" dist="38100" dir="2700000" algn="tl">
                  <a:srgbClr val="000000"/>
                </a:outerShdw>
              </a:effectLst>
              <a:cs typeface="Traditional Arabic" pitchFamily="2" charset="-78"/>
            </a:endParaRPr>
          </a:p>
        </p:txBody>
      </p:sp>
      <p:sp>
        <p:nvSpPr>
          <p:cNvPr id="10" name="Rectangle 15"/>
          <p:cNvSpPr>
            <a:spLocks noRot="1" noChangeArrowheads="1"/>
          </p:cNvSpPr>
          <p:nvPr/>
        </p:nvSpPr>
        <p:spPr bwMode="auto">
          <a:xfrm>
            <a:off x="5795963" y="6237288"/>
            <a:ext cx="1150937" cy="431800"/>
          </a:xfrm>
          <a:prstGeom prst="rect">
            <a:avLst/>
          </a:prstGeom>
          <a:noFill/>
          <a:ln w="9525">
            <a:noFill/>
            <a:miter lim="800000"/>
            <a:headEnd/>
            <a:tailEnd/>
          </a:ln>
          <a:effectLst/>
        </p:spPr>
        <p:txBody>
          <a:bodyPr anchor="ctr"/>
          <a:lstStyle/>
          <a:p>
            <a:pPr algn="ctr">
              <a:defRPr/>
            </a:pPr>
            <a:endParaRPr lang="en-US" sz="2000" b="1">
              <a:effectLst>
                <a:outerShdw blurRad="38100" dist="38100" dir="2700000" algn="tl">
                  <a:srgbClr val="000000"/>
                </a:outerShdw>
              </a:effectLst>
              <a:cs typeface="Traditional Arabic" pitchFamily="2" charset="-78"/>
            </a:endParaRPr>
          </a:p>
        </p:txBody>
      </p:sp>
      <p:sp>
        <p:nvSpPr>
          <p:cNvPr id="12" name="Rectangle 16"/>
          <p:cNvSpPr>
            <a:spLocks noRot="1" noChangeArrowheads="1"/>
          </p:cNvSpPr>
          <p:nvPr/>
        </p:nvSpPr>
        <p:spPr bwMode="auto">
          <a:xfrm>
            <a:off x="3419475" y="6426200"/>
            <a:ext cx="1150938" cy="431800"/>
          </a:xfrm>
          <a:prstGeom prst="rect">
            <a:avLst/>
          </a:prstGeom>
          <a:noFill/>
          <a:ln w="9525">
            <a:noFill/>
            <a:miter lim="800000"/>
            <a:headEnd/>
            <a:tailEnd/>
          </a:ln>
          <a:effectLst/>
        </p:spPr>
        <p:txBody>
          <a:bodyPr anchor="ctr"/>
          <a:lstStyle/>
          <a:p>
            <a:pPr algn="ctr">
              <a:defRPr/>
            </a:pPr>
            <a:r>
              <a:rPr lang="ar-SA" sz="2000" b="1">
                <a:effectLst>
                  <a:outerShdw blurRad="38100" dist="38100" dir="2700000" algn="tl">
                    <a:srgbClr val="000000"/>
                  </a:outerShdw>
                </a:effectLst>
                <a:cs typeface="Traditional Arabic" pitchFamily="2" charset="-78"/>
              </a:rPr>
              <a:t> </a:t>
            </a:r>
            <a:endParaRPr lang="en-US" sz="2000" b="1">
              <a:effectLst>
                <a:outerShdw blurRad="38100" dist="38100" dir="2700000" algn="tl">
                  <a:srgbClr val="000000"/>
                </a:outerShdw>
              </a:effectLst>
              <a:cs typeface="Traditional Arabic" pitchFamily="2" charset="-78"/>
            </a:endParaRPr>
          </a:p>
        </p:txBody>
      </p:sp>
      <p:sp>
        <p:nvSpPr>
          <p:cNvPr id="13" name="Rectangle 17"/>
          <p:cNvSpPr>
            <a:spLocks noRot="1" noChangeArrowheads="1"/>
          </p:cNvSpPr>
          <p:nvPr/>
        </p:nvSpPr>
        <p:spPr bwMode="auto">
          <a:xfrm>
            <a:off x="755650" y="5300663"/>
            <a:ext cx="1150938" cy="431800"/>
          </a:xfrm>
          <a:prstGeom prst="rect">
            <a:avLst/>
          </a:prstGeom>
          <a:noFill/>
          <a:ln w="9525">
            <a:noFill/>
            <a:miter lim="800000"/>
            <a:headEnd/>
            <a:tailEnd/>
          </a:ln>
          <a:effectLst/>
        </p:spPr>
        <p:txBody>
          <a:bodyPr anchor="ctr"/>
          <a:lstStyle/>
          <a:p>
            <a:pPr algn="ctr">
              <a:defRPr/>
            </a:pPr>
            <a:endParaRPr lang="en-US" sz="2000" b="1">
              <a:effectLst>
                <a:outerShdw blurRad="38100" dist="38100" dir="2700000" algn="tl">
                  <a:srgbClr val="000000"/>
                </a:outerShdw>
              </a:effectLst>
              <a:cs typeface="Traditional Arabic" pitchFamily="2" charset="-78"/>
            </a:endParaRPr>
          </a:p>
        </p:txBody>
      </p:sp>
      <p:sp>
        <p:nvSpPr>
          <p:cNvPr id="16" name="Rectangle 18"/>
          <p:cNvSpPr>
            <a:spLocks noRot="1" noChangeArrowheads="1"/>
          </p:cNvSpPr>
          <p:nvPr/>
        </p:nvSpPr>
        <p:spPr bwMode="auto">
          <a:xfrm>
            <a:off x="755650" y="2924175"/>
            <a:ext cx="1150938" cy="431800"/>
          </a:xfrm>
          <a:prstGeom prst="rect">
            <a:avLst/>
          </a:prstGeom>
          <a:noFill/>
          <a:ln w="9525">
            <a:noFill/>
            <a:miter lim="800000"/>
            <a:headEnd/>
            <a:tailEnd/>
          </a:ln>
          <a:effectLst/>
        </p:spPr>
        <p:txBody>
          <a:bodyPr anchor="ctr"/>
          <a:lstStyle/>
          <a:p>
            <a:pPr algn="ctr">
              <a:defRPr/>
            </a:pPr>
            <a:endParaRPr lang="en-US" sz="2000" b="1">
              <a:effectLst>
                <a:outerShdw blurRad="38100" dist="38100" dir="2700000" algn="tl">
                  <a:srgbClr val="000000"/>
                </a:outerShdw>
              </a:effectLst>
              <a:cs typeface="Traditional Arabic" pitchFamily="2" charset="-78"/>
            </a:endParaRPr>
          </a:p>
        </p:txBody>
      </p:sp>
      <p:sp>
        <p:nvSpPr>
          <p:cNvPr id="17" name="Rectangle 11"/>
          <p:cNvSpPr>
            <a:spLocks noChangeArrowheads="1"/>
          </p:cNvSpPr>
          <p:nvPr/>
        </p:nvSpPr>
        <p:spPr bwMode="auto">
          <a:xfrm>
            <a:off x="-76200" y="2632770"/>
            <a:ext cx="2430462" cy="3539430"/>
          </a:xfrm>
          <a:prstGeom prst="rect">
            <a:avLst/>
          </a:prstGeom>
          <a:noFill/>
          <a:ln w="12700">
            <a:noFill/>
            <a:miter lim="800000"/>
            <a:headEnd type="none" w="sm" len="sm"/>
            <a:tailEnd type="none" w="sm" len="sm"/>
          </a:ln>
          <a:effectLst/>
        </p:spPr>
        <p:txBody>
          <a:bodyPr>
            <a:spAutoFit/>
          </a:bodyPr>
          <a:lstStyle/>
          <a:p>
            <a:pPr algn="ctr">
              <a:defRPr/>
            </a:pPr>
            <a:r>
              <a:rPr lang="en-US" b="1" u="sng" dirty="0">
                <a:solidFill>
                  <a:schemeClr val="bg1"/>
                </a:solidFill>
              </a:rPr>
              <a:t>Parents Services</a:t>
            </a:r>
          </a:p>
          <a:p>
            <a:pPr algn="ctr">
              <a:defRPr/>
            </a:pPr>
            <a:endParaRPr lang="en-US" sz="2000" b="1" u="sng" dirty="0">
              <a:solidFill>
                <a:schemeClr val="accent2"/>
              </a:solidFill>
              <a:effectLst>
                <a:outerShdw blurRad="38100" dist="38100" dir="2700000" algn="tl">
                  <a:srgbClr val="000000"/>
                </a:outerShdw>
              </a:effectLst>
            </a:endParaRPr>
          </a:p>
          <a:p>
            <a:pPr algn="l">
              <a:buFont typeface="Arial" pitchFamily="34" charset="0"/>
              <a:buChar char="•"/>
              <a:defRPr/>
            </a:pPr>
            <a:r>
              <a:rPr lang="en-US" b="1" dirty="0">
                <a:solidFill>
                  <a:schemeClr val="bg1"/>
                </a:solidFill>
              </a:rPr>
              <a:t>Student transfers</a:t>
            </a:r>
          </a:p>
          <a:p>
            <a:pPr algn="l">
              <a:buFont typeface="Arial" pitchFamily="34" charset="0"/>
              <a:buChar char="•"/>
              <a:defRPr/>
            </a:pPr>
            <a:r>
              <a:rPr lang="en-US" b="1" dirty="0">
                <a:solidFill>
                  <a:schemeClr val="bg1"/>
                </a:solidFill>
              </a:rPr>
              <a:t>Student registration</a:t>
            </a:r>
          </a:p>
          <a:p>
            <a:pPr algn="l">
              <a:buFont typeface="Arial" pitchFamily="34" charset="0"/>
              <a:buChar char="•"/>
              <a:defRPr/>
            </a:pPr>
            <a:r>
              <a:rPr lang="en-US" b="1" dirty="0">
                <a:solidFill>
                  <a:schemeClr val="bg1"/>
                </a:solidFill>
              </a:rPr>
              <a:t>Parents Enquiries </a:t>
            </a:r>
          </a:p>
          <a:p>
            <a:pPr algn="l">
              <a:buFont typeface="Arial" pitchFamily="34" charset="0"/>
              <a:buChar char="•"/>
              <a:defRPr/>
            </a:pPr>
            <a:r>
              <a:rPr lang="en-US" b="1" dirty="0">
                <a:solidFill>
                  <a:schemeClr val="bg1"/>
                </a:solidFill>
              </a:rPr>
              <a:t>Edit student data</a:t>
            </a:r>
          </a:p>
          <a:p>
            <a:pPr algn="l">
              <a:buFont typeface="Arial" pitchFamily="34" charset="0"/>
              <a:buChar char="•"/>
              <a:defRPr/>
            </a:pPr>
            <a:r>
              <a:rPr lang="en-US" b="1" dirty="0">
                <a:solidFill>
                  <a:schemeClr val="bg1"/>
                </a:solidFill>
              </a:rPr>
              <a:t>Mobile services </a:t>
            </a:r>
          </a:p>
          <a:p>
            <a:pPr algn="l">
              <a:buFont typeface="Arial" pitchFamily="34" charset="0"/>
              <a:buChar char="•"/>
              <a:defRPr/>
            </a:pPr>
            <a:r>
              <a:rPr lang="en-US" b="1" dirty="0">
                <a:solidFill>
                  <a:schemeClr val="bg1"/>
                </a:solidFill>
              </a:rPr>
              <a:t>School timetable</a:t>
            </a:r>
          </a:p>
          <a:p>
            <a:pPr algn="l">
              <a:buFont typeface="Arial" pitchFamily="34" charset="0"/>
              <a:buChar char="•"/>
              <a:defRPr/>
            </a:pPr>
            <a:r>
              <a:rPr lang="en-US" b="1" dirty="0">
                <a:solidFill>
                  <a:schemeClr val="bg1"/>
                </a:solidFill>
              </a:rPr>
              <a:t>Fax services</a:t>
            </a:r>
          </a:p>
          <a:p>
            <a:pPr algn="l">
              <a:buFont typeface="Arial" pitchFamily="34" charset="0"/>
              <a:buChar char="•"/>
              <a:defRPr/>
            </a:pPr>
            <a:r>
              <a:rPr lang="en-US" b="1" dirty="0">
                <a:solidFill>
                  <a:schemeClr val="bg1"/>
                </a:solidFill>
              </a:rPr>
              <a:t>Agenda </a:t>
            </a:r>
          </a:p>
          <a:p>
            <a:pPr algn="l">
              <a:buFont typeface="Arial" pitchFamily="34" charset="0"/>
              <a:buChar char="•"/>
              <a:defRPr/>
            </a:pPr>
            <a:r>
              <a:rPr lang="en-US" b="1" dirty="0">
                <a:solidFill>
                  <a:schemeClr val="bg1"/>
                </a:solidFill>
              </a:rPr>
              <a:t>Email</a:t>
            </a:r>
          </a:p>
        </p:txBody>
      </p:sp>
      <p:sp>
        <p:nvSpPr>
          <p:cNvPr id="18" name="Rectangle 12"/>
          <p:cNvSpPr>
            <a:spLocks noChangeArrowheads="1"/>
          </p:cNvSpPr>
          <p:nvPr/>
        </p:nvSpPr>
        <p:spPr bwMode="auto">
          <a:xfrm>
            <a:off x="2133600" y="2667000"/>
            <a:ext cx="2592387" cy="3170099"/>
          </a:xfrm>
          <a:prstGeom prst="rect">
            <a:avLst/>
          </a:prstGeom>
          <a:noFill/>
          <a:ln w="12700">
            <a:noFill/>
            <a:miter lim="800000"/>
            <a:headEnd type="none" w="sm" len="sm"/>
            <a:tailEnd type="none" w="sm" len="sm"/>
          </a:ln>
          <a:effectLst/>
        </p:spPr>
        <p:txBody>
          <a:bodyPr>
            <a:spAutoFit/>
          </a:bodyPr>
          <a:lstStyle/>
          <a:p>
            <a:pPr>
              <a:defRPr/>
            </a:pPr>
            <a:r>
              <a:rPr lang="en-US" b="1" u="sng" dirty="0"/>
              <a:t>Students Services</a:t>
            </a:r>
          </a:p>
          <a:p>
            <a:pPr>
              <a:defRPr/>
            </a:pPr>
            <a:endParaRPr lang="en-US" sz="2000" b="1" u="sng" dirty="0">
              <a:solidFill>
                <a:schemeClr val="accent2"/>
              </a:solidFill>
              <a:effectLst>
                <a:outerShdw blurRad="38100" dist="38100" dir="2700000" algn="tl">
                  <a:srgbClr val="000000"/>
                </a:outerShdw>
              </a:effectLst>
            </a:endParaRPr>
          </a:p>
          <a:p>
            <a:pPr>
              <a:buFont typeface="Arial" pitchFamily="34" charset="0"/>
              <a:buChar char="•"/>
              <a:defRPr/>
            </a:pPr>
            <a:r>
              <a:rPr lang="en-US" b="1" dirty="0"/>
              <a:t>School timetable </a:t>
            </a:r>
          </a:p>
          <a:p>
            <a:pPr>
              <a:buFont typeface="Arial" pitchFamily="34" charset="0"/>
              <a:buChar char="•"/>
              <a:defRPr/>
            </a:pPr>
            <a:r>
              <a:rPr lang="en-US" b="1" dirty="0"/>
              <a:t>Exam Timetable</a:t>
            </a:r>
          </a:p>
          <a:p>
            <a:pPr>
              <a:buFont typeface="Arial" pitchFamily="34" charset="0"/>
              <a:buChar char="•"/>
              <a:defRPr/>
            </a:pPr>
            <a:r>
              <a:rPr lang="en-US" b="1" dirty="0"/>
              <a:t>Seat numbers for exams</a:t>
            </a:r>
          </a:p>
          <a:p>
            <a:pPr>
              <a:buFont typeface="Arial" pitchFamily="34" charset="0"/>
              <a:buChar char="•"/>
              <a:defRPr/>
            </a:pPr>
            <a:r>
              <a:rPr lang="en-US" b="1" dirty="0"/>
              <a:t>Optional subject for grade eleven</a:t>
            </a:r>
          </a:p>
          <a:p>
            <a:pPr>
              <a:buFont typeface="Arial" pitchFamily="34" charset="0"/>
              <a:buChar char="•"/>
              <a:defRPr/>
            </a:pPr>
            <a:r>
              <a:rPr lang="en-US" b="1" dirty="0"/>
              <a:t>Evaluation Report</a:t>
            </a:r>
          </a:p>
          <a:p>
            <a:pPr>
              <a:buFont typeface="Arial" pitchFamily="34" charset="0"/>
              <a:buChar char="•"/>
              <a:defRPr/>
            </a:pPr>
            <a:r>
              <a:rPr lang="en-US" b="1" dirty="0"/>
              <a:t>Virtual Classroom </a:t>
            </a:r>
          </a:p>
          <a:p>
            <a:pPr>
              <a:buFont typeface="Arial" pitchFamily="34" charset="0"/>
              <a:buChar char="•"/>
              <a:defRPr/>
            </a:pPr>
            <a:r>
              <a:rPr lang="en-US" b="1" dirty="0"/>
              <a:t>Email</a:t>
            </a:r>
          </a:p>
        </p:txBody>
      </p:sp>
      <p:sp>
        <p:nvSpPr>
          <p:cNvPr id="19" name="Rectangle 13"/>
          <p:cNvSpPr>
            <a:spLocks noChangeArrowheads="1"/>
          </p:cNvSpPr>
          <p:nvPr/>
        </p:nvSpPr>
        <p:spPr bwMode="auto">
          <a:xfrm>
            <a:off x="4419600" y="2707481"/>
            <a:ext cx="2520950" cy="3693319"/>
          </a:xfrm>
          <a:prstGeom prst="rect">
            <a:avLst/>
          </a:prstGeom>
          <a:noFill/>
          <a:ln w="12700">
            <a:noFill/>
            <a:miter lim="800000"/>
            <a:headEnd type="none" w="sm" len="sm"/>
            <a:tailEnd type="none" w="sm" len="sm"/>
          </a:ln>
          <a:effectLst/>
        </p:spPr>
        <p:txBody>
          <a:bodyPr>
            <a:spAutoFit/>
          </a:bodyPr>
          <a:lstStyle/>
          <a:p>
            <a:pPr>
              <a:defRPr/>
            </a:pPr>
            <a:r>
              <a:rPr lang="en-US" b="1" u="sng" dirty="0" smtClean="0">
                <a:solidFill>
                  <a:schemeClr val="tx2"/>
                </a:solidFill>
              </a:rPr>
              <a:t>Teachers Services</a:t>
            </a:r>
            <a:endParaRPr lang="en-US" b="1" u="sng" dirty="0">
              <a:solidFill>
                <a:schemeClr val="tx2"/>
              </a:solidFill>
            </a:endParaRPr>
          </a:p>
          <a:p>
            <a:pPr>
              <a:defRPr/>
            </a:pPr>
            <a:r>
              <a:rPr lang="en-US" dirty="0"/>
              <a:t> </a:t>
            </a:r>
          </a:p>
          <a:p>
            <a:pPr algn="l">
              <a:buFont typeface="Arial" pitchFamily="34" charset="0"/>
              <a:buChar char="•"/>
              <a:defRPr/>
            </a:pPr>
            <a:r>
              <a:rPr lang="en-US" b="1" dirty="0">
                <a:solidFill>
                  <a:schemeClr val="tx2"/>
                </a:solidFill>
              </a:rPr>
              <a:t>Students reports </a:t>
            </a:r>
          </a:p>
          <a:p>
            <a:pPr algn="l">
              <a:buFont typeface="Arial" pitchFamily="34" charset="0"/>
              <a:buChar char="•"/>
              <a:defRPr/>
            </a:pPr>
            <a:r>
              <a:rPr lang="en-US" b="1" dirty="0">
                <a:solidFill>
                  <a:schemeClr val="tx2"/>
                </a:solidFill>
              </a:rPr>
              <a:t>Allocate students to activities </a:t>
            </a:r>
          </a:p>
          <a:p>
            <a:pPr algn="l">
              <a:buFont typeface="Arial" pitchFamily="34" charset="0"/>
              <a:buChar char="•"/>
              <a:defRPr/>
            </a:pPr>
            <a:r>
              <a:rPr lang="en-US" b="1" dirty="0">
                <a:solidFill>
                  <a:schemeClr val="tx2"/>
                </a:solidFill>
              </a:rPr>
              <a:t>Forums </a:t>
            </a:r>
          </a:p>
          <a:p>
            <a:pPr algn="l">
              <a:buFont typeface="Arial" pitchFamily="34" charset="0"/>
              <a:buChar char="•"/>
              <a:defRPr/>
            </a:pPr>
            <a:r>
              <a:rPr lang="en-US" b="1" dirty="0">
                <a:solidFill>
                  <a:schemeClr val="tx2"/>
                </a:solidFill>
              </a:rPr>
              <a:t>Chat services </a:t>
            </a:r>
          </a:p>
          <a:p>
            <a:pPr algn="l">
              <a:buFont typeface="Arial" pitchFamily="34" charset="0"/>
              <a:buChar char="•"/>
              <a:defRPr/>
            </a:pPr>
            <a:r>
              <a:rPr lang="en-US" b="1" dirty="0">
                <a:solidFill>
                  <a:schemeClr val="tx2"/>
                </a:solidFill>
              </a:rPr>
              <a:t>Communicate with students through e -learning </a:t>
            </a:r>
          </a:p>
          <a:p>
            <a:pPr algn="l">
              <a:buFont typeface="Arial" pitchFamily="34" charset="0"/>
              <a:buChar char="•"/>
              <a:defRPr/>
            </a:pPr>
            <a:r>
              <a:rPr lang="en-US" b="1" dirty="0">
                <a:solidFill>
                  <a:schemeClr val="tx2"/>
                </a:solidFill>
              </a:rPr>
              <a:t>Follow up students </a:t>
            </a:r>
            <a:r>
              <a:rPr lang="en-US" b="1" dirty="0" smtClean="0">
                <a:solidFill>
                  <a:schemeClr val="tx2"/>
                </a:solidFill>
              </a:rPr>
              <a:t>achievement</a:t>
            </a:r>
          </a:p>
          <a:p>
            <a:pPr algn="l">
              <a:buFont typeface="Arial" pitchFamily="34" charset="0"/>
              <a:buChar char="•"/>
              <a:defRPr/>
            </a:pPr>
            <a:r>
              <a:rPr lang="en-US" b="1" dirty="0" smtClean="0">
                <a:solidFill>
                  <a:schemeClr val="tx2"/>
                </a:solidFill>
              </a:rPr>
              <a:t> transfer  </a:t>
            </a:r>
            <a:endParaRPr lang="en-US" b="1" dirty="0">
              <a:solidFill>
                <a:schemeClr val="tx2"/>
              </a:solidFill>
            </a:endParaRPr>
          </a:p>
        </p:txBody>
      </p:sp>
      <p:pic>
        <p:nvPicPr>
          <p:cNvPr id="1026" name="Picture 2" descr="C:\Documents and Settings\Sultan Al-Wadhahi\My Documents\IT\الاعلام والتوعية\PICTURES\Still1220_00037.jpg"/>
          <p:cNvPicPr>
            <a:picLocks noChangeAspect="1" noChangeArrowheads="1"/>
          </p:cNvPicPr>
          <p:nvPr/>
        </p:nvPicPr>
        <p:blipFill>
          <a:blip r:embed="rId3" cstate="print"/>
          <a:srcRect/>
          <a:stretch>
            <a:fillRect/>
          </a:stretch>
        </p:blipFill>
        <p:spPr bwMode="auto">
          <a:xfrm>
            <a:off x="2362200" y="1320800"/>
            <a:ext cx="1587500" cy="1270000"/>
          </a:xfrm>
          <a:prstGeom prst="rect">
            <a:avLst/>
          </a:prstGeom>
          <a:noFill/>
        </p:spPr>
      </p:pic>
      <p:pic>
        <p:nvPicPr>
          <p:cNvPr id="1027" name="Picture 3" descr="C:\Documents and Settings\Sultan Al-Wadhahi\My Documents\IT\الاعلام والتوعية\PICTURES\Still1220_00020.jpg"/>
          <p:cNvPicPr>
            <a:picLocks noChangeAspect="1" noChangeArrowheads="1"/>
          </p:cNvPicPr>
          <p:nvPr/>
        </p:nvPicPr>
        <p:blipFill>
          <a:blip r:embed="rId4" cstate="print"/>
          <a:srcRect/>
          <a:stretch>
            <a:fillRect/>
          </a:stretch>
        </p:blipFill>
        <p:spPr bwMode="auto">
          <a:xfrm>
            <a:off x="4603129" y="1335543"/>
            <a:ext cx="1569071" cy="1255257"/>
          </a:xfrm>
          <a:prstGeom prst="rect">
            <a:avLst/>
          </a:prstGeom>
          <a:noFill/>
        </p:spPr>
      </p:pic>
      <p:pic>
        <p:nvPicPr>
          <p:cNvPr id="1028" name="Picture 4" descr="C:\Documents and Settings\Sultan Al-Wadhahi\My Documents\IT\الاصدارات\الصور\parents\DSC_0072.JPG"/>
          <p:cNvPicPr>
            <a:picLocks noChangeAspect="1" noChangeArrowheads="1"/>
          </p:cNvPicPr>
          <p:nvPr/>
        </p:nvPicPr>
        <p:blipFill>
          <a:blip r:embed="rId5" cstate="print"/>
          <a:srcRect/>
          <a:stretch>
            <a:fillRect/>
          </a:stretch>
        </p:blipFill>
        <p:spPr bwMode="auto">
          <a:xfrm>
            <a:off x="152400" y="1335543"/>
            <a:ext cx="1873250" cy="1255257"/>
          </a:xfrm>
          <a:prstGeom prst="rect">
            <a:avLst/>
          </a:prstGeom>
          <a:noFill/>
        </p:spPr>
      </p:pic>
      <p:sp>
        <p:nvSpPr>
          <p:cNvPr id="20" name="Rectangle 12"/>
          <p:cNvSpPr>
            <a:spLocks noChangeArrowheads="1"/>
          </p:cNvSpPr>
          <p:nvPr/>
        </p:nvSpPr>
        <p:spPr bwMode="auto">
          <a:xfrm>
            <a:off x="6705600" y="2743200"/>
            <a:ext cx="2592387" cy="3447098"/>
          </a:xfrm>
          <a:prstGeom prst="rect">
            <a:avLst/>
          </a:prstGeom>
          <a:noFill/>
          <a:ln w="12700">
            <a:noFill/>
            <a:miter lim="800000"/>
            <a:headEnd type="none" w="sm" len="sm"/>
            <a:tailEnd type="none" w="sm" len="sm"/>
          </a:ln>
          <a:effectLst/>
        </p:spPr>
        <p:txBody>
          <a:bodyPr>
            <a:spAutoFit/>
          </a:bodyPr>
          <a:lstStyle/>
          <a:p>
            <a:pPr>
              <a:defRPr/>
            </a:pPr>
            <a:r>
              <a:rPr lang="en-US" b="1" u="sng" dirty="0" smtClean="0">
                <a:solidFill>
                  <a:schemeClr val="accent6">
                    <a:lumMod val="75000"/>
                  </a:schemeClr>
                </a:solidFill>
              </a:rPr>
              <a:t>Employees </a:t>
            </a:r>
            <a:r>
              <a:rPr lang="en-US" b="1" u="sng" dirty="0">
                <a:solidFill>
                  <a:schemeClr val="accent6">
                    <a:lumMod val="75000"/>
                  </a:schemeClr>
                </a:solidFill>
              </a:rPr>
              <a:t>Services</a:t>
            </a:r>
          </a:p>
          <a:p>
            <a:pPr>
              <a:defRPr/>
            </a:pPr>
            <a:endParaRPr lang="en-US" sz="2000" b="1" u="sng" dirty="0">
              <a:solidFill>
                <a:schemeClr val="accent2"/>
              </a:solidFill>
              <a:effectLst>
                <a:outerShdw blurRad="38100" dist="38100" dir="2700000" algn="tl">
                  <a:srgbClr val="000000"/>
                </a:outerShdw>
              </a:effectLst>
            </a:endParaRPr>
          </a:p>
          <a:p>
            <a:pPr>
              <a:buFont typeface="Arial" pitchFamily="34" charset="0"/>
              <a:buChar char="•"/>
              <a:defRPr/>
            </a:pPr>
            <a:r>
              <a:rPr lang="en-US" b="1" dirty="0" smtClean="0">
                <a:solidFill>
                  <a:schemeClr val="accent6">
                    <a:lumMod val="75000"/>
                  </a:schemeClr>
                </a:solidFill>
              </a:rPr>
              <a:t>Vacations </a:t>
            </a:r>
          </a:p>
          <a:p>
            <a:pPr>
              <a:buFont typeface="Arial" pitchFamily="34" charset="0"/>
              <a:buChar char="•"/>
              <a:defRPr/>
            </a:pPr>
            <a:r>
              <a:rPr lang="en-US" b="1" dirty="0" smtClean="0">
                <a:solidFill>
                  <a:schemeClr val="accent6">
                    <a:lumMod val="75000"/>
                  </a:schemeClr>
                </a:solidFill>
              </a:rPr>
              <a:t> Supervision </a:t>
            </a:r>
          </a:p>
          <a:p>
            <a:pPr>
              <a:buFont typeface="Arial" pitchFamily="34" charset="0"/>
              <a:buChar char="•"/>
              <a:defRPr/>
            </a:pPr>
            <a:r>
              <a:rPr lang="en-US" b="1" dirty="0" smtClean="0">
                <a:solidFill>
                  <a:schemeClr val="accent6">
                    <a:lumMod val="75000"/>
                  </a:schemeClr>
                </a:solidFill>
              </a:rPr>
              <a:t> Training </a:t>
            </a:r>
          </a:p>
          <a:p>
            <a:pPr>
              <a:buFont typeface="Arial" pitchFamily="34" charset="0"/>
              <a:buChar char="•"/>
              <a:defRPr/>
            </a:pPr>
            <a:r>
              <a:rPr lang="en-US" b="1" dirty="0" smtClean="0">
                <a:solidFill>
                  <a:schemeClr val="accent6">
                    <a:lumMod val="75000"/>
                  </a:schemeClr>
                </a:solidFill>
              </a:rPr>
              <a:t> e-file and CVs</a:t>
            </a:r>
          </a:p>
          <a:p>
            <a:pPr>
              <a:buFont typeface="Arial" pitchFamily="34" charset="0"/>
              <a:buChar char="•"/>
              <a:defRPr/>
            </a:pPr>
            <a:r>
              <a:rPr lang="en-US" b="1" dirty="0" smtClean="0">
                <a:solidFill>
                  <a:schemeClr val="accent6">
                    <a:lumMod val="75000"/>
                  </a:schemeClr>
                </a:solidFill>
              </a:rPr>
              <a:t> attendance </a:t>
            </a:r>
          </a:p>
          <a:p>
            <a:pPr>
              <a:buFont typeface="Arial" pitchFamily="34" charset="0"/>
              <a:buChar char="•"/>
              <a:defRPr/>
            </a:pPr>
            <a:r>
              <a:rPr lang="en-US" b="1" dirty="0" smtClean="0">
                <a:solidFill>
                  <a:schemeClr val="accent6">
                    <a:lumMod val="75000"/>
                  </a:schemeClr>
                </a:solidFill>
              </a:rPr>
              <a:t> Authorization for related services </a:t>
            </a:r>
          </a:p>
          <a:p>
            <a:pPr>
              <a:buFont typeface="Arial" pitchFamily="34" charset="0"/>
              <a:buChar char="•"/>
              <a:defRPr/>
            </a:pPr>
            <a:r>
              <a:rPr lang="en-US" b="1" dirty="0" smtClean="0">
                <a:solidFill>
                  <a:schemeClr val="accent6">
                    <a:lumMod val="75000"/>
                  </a:schemeClr>
                </a:solidFill>
              </a:rPr>
              <a:t> e-correspondence </a:t>
            </a:r>
          </a:p>
          <a:p>
            <a:pPr>
              <a:buFont typeface="Arial" pitchFamily="34" charset="0"/>
              <a:buChar char="•"/>
              <a:defRPr/>
            </a:pPr>
            <a:r>
              <a:rPr lang="en-US" b="1" dirty="0" smtClean="0">
                <a:solidFill>
                  <a:schemeClr val="accent6">
                    <a:lumMod val="75000"/>
                  </a:schemeClr>
                </a:solidFill>
              </a:rPr>
              <a:t> procurement </a:t>
            </a:r>
            <a:endParaRPr lang="en-US" b="1" dirty="0">
              <a:solidFill>
                <a:schemeClr val="accent6">
                  <a:lumMod val="75000"/>
                </a:schemeClr>
              </a:solidFill>
            </a:endParaRPr>
          </a:p>
          <a:p>
            <a:pPr>
              <a:buFont typeface="Arial" pitchFamily="34" charset="0"/>
              <a:buChar char="•"/>
              <a:defRPr/>
            </a:pPr>
            <a:r>
              <a:rPr lang="en-US" b="1" dirty="0" smtClean="0">
                <a:solidFill>
                  <a:schemeClr val="accent6">
                    <a:lumMod val="75000"/>
                  </a:schemeClr>
                </a:solidFill>
              </a:rPr>
              <a:t>Email</a:t>
            </a:r>
            <a:endParaRPr lang="en-US" b="1" dirty="0">
              <a:solidFill>
                <a:schemeClr val="accent6">
                  <a:lumMod val="75000"/>
                </a:schemeClr>
              </a:solidFill>
            </a:endParaRPr>
          </a:p>
        </p:txBody>
      </p:sp>
      <p:pic>
        <p:nvPicPr>
          <p:cNvPr id="2" name="Picture 2" descr="C:\Documents and Settings\Sultan Al-Wadhahi\My Documents\IT\الاعلام والتوعية\PICTURES\Still1220_00030.jpg"/>
          <p:cNvPicPr>
            <a:picLocks noChangeAspect="1" noChangeArrowheads="1"/>
          </p:cNvPicPr>
          <p:nvPr/>
        </p:nvPicPr>
        <p:blipFill>
          <a:blip r:embed="rId6" cstate="print"/>
          <a:srcRect/>
          <a:stretch>
            <a:fillRect/>
          </a:stretch>
        </p:blipFill>
        <p:spPr bwMode="auto">
          <a:xfrm>
            <a:off x="6858000" y="1249681"/>
            <a:ext cx="1676399" cy="1341119"/>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Slide Number Placeholder 25"/>
          <p:cNvSpPr>
            <a:spLocks noGrp="1"/>
          </p:cNvSpPr>
          <p:nvPr>
            <p:ph type="sldNum" sz="quarter" idx="11"/>
          </p:nvPr>
        </p:nvSpPr>
        <p:spPr>
          <a:xfrm>
            <a:off x="6705600" y="6400800"/>
            <a:ext cx="2133600" cy="365125"/>
          </a:xfrm>
        </p:spPr>
        <p:txBody>
          <a:bodyPr/>
          <a:lstStyle/>
          <a:p>
            <a:pPr>
              <a:defRPr/>
            </a:pPr>
            <a:fld id="{D0433927-73D1-46F6-8FFE-84334746040D}" type="slidenum">
              <a:rPr lang="en-US">
                <a:latin typeface="+mj-lt"/>
              </a:rPr>
              <a:pPr>
                <a:defRPr/>
              </a:pPr>
              <a:t>12</a:t>
            </a:fld>
            <a:endParaRPr lang="en-US" dirty="0">
              <a:latin typeface="+mj-lt"/>
            </a:endParaRPr>
          </a:p>
        </p:txBody>
      </p:sp>
      <p:sp>
        <p:nvSpPr>
          <p:cNvPr id="30" name="Rounded Rectangle 29"/>
          <p:cNvSpPr/>
          <p:nvPr/>
        </p:nvSpPr>
        <p:spPr>
          <a:xfrm>
            <a:off x="533400" y="1371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1</a:t>
            </a:r>
          </a:p>
        </p:txBody>
      </p:sp>
      <p:sp>
        <p:nvSpPr>
          <p:cNvPr id="33" name="Rounded Rectangle 32"/>
          <p:cNvSpPr/>
          <p:nvPr/>
        </p:nvSpPr>
        <p:spPr>
          <a:xfrm>
            <a:off x="533400" y="3947715"/>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4</a:t>
            </a:r>
          </a:p>
        </p:txBody>
      </p:sp>
      <p:sp>
        <p:nvSpPr>
          <p:cNvPr id="34" name="Rounded Rectangle 33"/>
          <p:cNvSpPr/>
          <p:nvPr/>
        </p:nvSpPr>
        <p:spPr>
          <a:xfrm>
            <a:off x="533400" y="4800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5</a:t>
            </a:r>
          </a:p>
        </p:txBody>
      </p:sp>
      <p:sp>
        <p:nvSpPr>
          <p:cNvPr id="35" name="Rounded Rectangle 34"/>
          <p:cNvSpPr/>
          <p:nvPr/>
        </p:nvSpPr>
        <p:spPr>
          <a:xfrm>
            <a:off x="533400" y="2224485"/>
            <a:ext cx="1600200" cy="779462"/>
          </a:xfrm>
          <a:prstGeom prst="roundRect">
            <a:avLst>
              <a:gd name="adj" fmla="val 4430"/>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2</a:t>
            </a:r>
          </a:p>
        </p:txBody>
      </p:sp>
      <p:sp>
        <p:nvSpPr>
          <p:cNvPr id="6" name="Rounded Rectangle 5"/>
          <p:cNvSpPr/>
          <p:nvPr/>
        </p:nvSpPr>
        <p:spPr>
          <a:xfrm>
            <a:off x="2057400" y="1255643"/>
            <a:ext cx="6487160" cy="4306957"/>
          </a:xfrm>
          <a:prstGeom prst="roundRect">
            <a:avLst>
              <a:gd name="adj" fmla="val 1226"/>
            </a:avLst>
          </a:prstGeom>
          <a:solidFill>
            <a:schemeClr val="bg1"/>
          </a:solidFill>
          <a:ln w="76200">
            <a:solidFill>
              <a:schemeClr val="tx2">
                <a:lumMod val="60000"/>
                <a:lumOff val="40000"/>
              </a:schemeClr>
            </a:solidFill>
          </a:ln>
          <a:effectLst>
            <a:outerShdw blurRad="50800" dist="38100" dir="10800000" algn="r" rotWithShape="0">
              <a:prstClr val="black">
                <a:alpha val="40000"/>
              </a:prstClr>
            </a:outerShdw>
            <a:reflection blurRad="6350" stA="52000" endA="300" endPos="35000" dir="5400000" sy="-100000" algn="bl" rotWithShape="0"/>
          </a:effectLst>
          <a:scene3d>
            <a:camera prst="perspectiveContrastingRightFacing">
              <a:rot lat="170509" lon="20736677" rev="11714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32" name="Rounded Rectangle 31"/>
          <p:cNvSpPr/>
          <p:nvPr/>
        </p:nvSpPr>
        <p:spPr>
          <a:xfrm>
            <a:off x="533400" y="3094831"/>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3</a:t>
            </a:r>
          </a:p>
        </p:txBody>
      </p:sp>
      <p:sp>
        <p:nvSpPr>
          <p:cNvPr id="16" name="TextBox 6"/>
          <p:cNvSpPr txBox="1">
            <a:spLocks noChangeArrowheads="1"/>
          </p:cNvSpPr>
          <p:nvPr/>
        </p:nvSpPr>
        <p:spPr bwMode="auto">
          <a:xfrm>
            <a:off x="228600" y="206375"/>
            <a:ext cx="6383338"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Security, Availability and Support</a:t>
            </a:r>
          </a:p>
        </p:txBody>
      </p:sp>
      <p:pic>
        <p:nvPicPr>
          <p:cNvPr id="20494" name="Picture 28" descr="D:\Back up\OMAN\ITA\Phase 1\MoE\Pics\MH900056799.JPG"/>
          <p:cNvPicPr>
            <a:picLocks noChangeAspect="1" noChangeArrowheads="1"/>
          </p:cNvPicPr>
          <p:nvPr/>
        </p:nvPicPr>
        <p:blipFill>
          <a:blip r:embed="rId2" cstate="print"/>
          <a:srcRect/>
          <a:stretch>
            <a:fillRect/>
          </a:stretch>
        </p:blipFill>
        <p:spPr bwMode="auto">
          <a:xfrm>
            <a:off x="6300788" y="2643188"/>
            <a:ext cx="1852612" cy="1471612"/>
          </a:xfrm>
          <a:prstGeom prst="rect">
            <a:avLst/>
          </a:prstGeom>
          <a:noFill/>
          <a:ln w="9525">
            <a:noFill/>
            <a:miter lim="800000"/>
            <a:headEnd/>
            <a:tailEnd/>
          </a:ln>
        </p:spPr>
      </p:pic>
      <p:sp>
        <p:nvSpPr>
          <p:cNvPr id="20495" name="TextBox 21"/>
          <p:cNvSpPr txBox="1">
            <a:spLocks noChangeArrowheads="1"/>
          </p:cNvSpPr>
          <p:nvPr/>
        </p:nvSpPr>
        <p:spPr bwMode="auto">
          <a:xfrm>
            <a:off x="6781800" y="4067175"/>
            <a:ext cx="1371600" cy="276225"/>
          </a:xfrm>
          <a:prstGeom prst="rect">
            <a:avLst/>
          </a:prstGeom>
          <a:noFill/>
          <a:ln w="9525">
            <a:noFill/>
            <a:miter lim="800000"/>
            <a:headEnd/>
            <a:tailEnd/>
          </a:ln>
        </p:spPr>
        <p:txBody>
          <a:bodyPr>
            <a:spAutoFit/>
          </a:bodyPr>
          <a:lstStyle/>
          <a:p>
            <a:r>
              <a:rPr lang="en-US" sz="1200" b="1" dirty="0">
                <a:solidFill>
                  <a:schemeClr val="tx2"/>
                </a:solidFill>
                <a:latin typeface="+mj-lt"/>
              </a:rPr>
              <a:t>MoE Services</a:t>
            </a:r>
            <a:endParaRPr lang="en-GB" sz="1200" b="1" dirty="0">
              <a:solidFill>
                <a:schemeClr val="tx2"/>
              </a:solidFill>
              <a:latin typeface="+mj-lt"/>
            </a:endParaRPr>
          </a:p>
        </p:txBody>
      </p:sp>
      <p:pic>
        <p:nvPicPr>
          <p:cNvPr id="20496" name="Picture 161" descr="D:\Back up\OMAN\ITA\Phase 1\MoE\Pics\MH900389102.JPG"/>
          <p:cNvPicPr>
            <a:picLocks noChangeAspect="1" noChangeArrowheads="1"/>
          </p:cNvPicPr>
          <p:nvPr/>
        </p:nvPicPr>
        <p:blipFill>
          <a:blip r:embed="rId3" cstate="print"/>
          <a:srcRect/>
          <a:stretch>
            <a:fillRect/>
          </a:stretch>
        </p:blipFill>
        <p:spPr bwMode="auto">
          <a:xfrm>
            <a:off x="2171700" y="3095625"/>
            <a:ext cx="838200" cy="833438"/>
          </a:xfrm>
          <a:prstGeom prst="rect">
            <a:avLst/>
          </a:prstGeom>
          <a:noFill/>
          <a:ln w="9525">
            <a:noFill/>
            <a:miter lim="800000"/>
            <a:headEnd/>
            <a:tailEnd/>
          </a:ln>
        </p:spPr>
      </p:pic>
      <p:pic>
        <p:nvPicPr>
          <p:cNvPr id="20497" name="Picture 163" descr="D:\Back up\OMAN\ITA\Phase 1\MoE\Pics\MH900439407.JPG"/>
          <p:cNvPicPr>
            <a:picLocks noChangeAspect="1" noChangeArrowheads="1"/>
          </p:cNvPicPr>
          <p:nvPr/>
        </p:nvPicPr>
        <p:blipFill>
          <a:blip r:embed="rId4" cstate="print"/>
          <a:srcRect/>
          <a:stretch>
            <a:fillRect/>
          </a:stretch>
        </p:blipFill>
        <p:spPr bwMode="auto">
          <a:xfrm>
            <a:off x="2220913" y="4381500"/>
            <a:ext cx="739775" cy="838200"/>
          </a:xfrm>
          <a:prstGeom prst="rect">
            <a:avLst/>
          </a:prstGeom>
          <a:noFill/>
          <a:ln w="9525">
            <a:noFill/>
            <a:miter lim="800000"/>
            <a:headEnd/>
            <a:tailEnd/>
          </a:ln>
        </p:spPr>
      </p:pic>
      <p:pic>
        <p:nvPicPr>
          <p:cNvPr id="20498" name="Picture 43" descr="MH900295895.JPG"/>
          <p:cNvPicPr>
            <a:picLocks noChangeAspect="1"/>
          </p:cNvPicPr>
          <p:nvPr/>
        </p:nvPicPr>
        <p:blipFill>
          <a:blip r:embed="rId5" cstate="print"/>
          <a:srcRect/>
          <a:stretch>
            <a:fillRect/>
          </a:stretch>
        </p:blipFill>
        <p:spPr bwMode="auto">
          <a:xfrm>
            <a:off x="2209800" y="1828800"/>
            <a:ext cx="762000" cy="712788"/>
          </a:xfrm>
          <a:prstGeom prst="rect">
            <a:avLst/>
          </a:prstGeom>
          <a:noFill/>
          <a:ln w="9525">
            <a:noFill/>
            <a:miter lim="800000"/>
            <a:headEnd/>
            <a:tailEnd/>
          </a:ln>
        </p:spPr>
      </p:pic>
      <p:pic>
        <p:nvPicPr>
          <p:cNvPr id="20499" name="Picture 27" descr="C:\Documents and Settings\asaif001\My Documents\My Pictures\empl.jpg"/>
          <p:cNvPicPr>
            <a:picLocks noChangeAspect="1" noChangeArrowheads="1"/>
          </p:cNvPicPr>
          <p:nvPr/>
        </p:nvPicPr>
        <p:blipFill>
          <a:blip r:embed="rId6" cstate="print"/>
          <a:srcRect/>
          <a:stretch>
            <a:fillRect/>
          </a:stretch>
        </p:blipFill>
        <p:spPr bwMode="auto">
          <a:xfrm>
            <a:off x="5086350" y="3719513"/>
            <a:ext cx="857250" cy="790575"/>
          </a:xfrm>
          <a:prstGeom prst="rect">
            <a:avLst/>
          </a:prstGeom>
          <a:noFill/>
          <a:ln w="9525">
            <a:noFill/>
            <a:miter lim="800000"/>
            <a:headEnd/>
            <a:tailEnd/>
          </a:ln>
        </p:spPr>
      </p:pic>
      <p:pic>
        <p:nvPicPr>
          <p:cNvPr id="20500" name="Picture 32" descr="C:\Documents and Settings\asaif001\My Documents\My Pictures\GHCA435MUHCAV518VSCAQADBFGCABCPBAJCAOU5VJ1CAJLB831CACO3RRGCA5NK4TWCA6V8KFOCAYYKPG9CAQM7VANCA3J0J89CA4IGFRSCA6FLSSRCAFPJW65CAJP0LQNCAH6P3N0CAGH1TKOCAP0PLQY.jpg"/>
          <p:cNvPicPr>
            <a:picLocks noChangeAspect="1" noChangeArrowheads="1"/>
          </p:cNvPicPr>
          <p:nvPr/>
        </p:nvPicPr>
        <p:blipFill>
          <a:blip r:embed="rId7" cstate="print"/>
          <a:srcRect/>
          <a:stretch>
            <a:fillRect/>
          </a:stretch>
        </p:blipFill>
        <p:spPr bwMode="auto">
          <a:xfrm>
            <a:off x="4114800" y="2895600"/>
            <a:ext cx="585788" cy="460375"/>
          </a:xfrm>
          <a:prstGeom prst="rect">
            <a:avLst/>
          </a:prstGeom>
          <a:noFill/>
          <a:ln w="9525">
            <a:noFill/>
            <a:miter lim="800000"/>
            <a:headEnd/>
            <a:tailEnd/>
          </a:ln>
        </p:spPr>
      </p:pic>
      <p:pic>
        <p:nvPicPr>
          <p:cNvPr id="20501" name="Picture 28" descr="C:\Documents and Settings\asaif001\My Documents\My Pictures\tel.jpg"/>
          <p:cNvPicPr>
            <a:picLocks noChangeAspect="1" noChangeArrowheads="1"/>
          </p:cNvPicPr>
          <p:nvPr/>
        </p:nvPicPr>
        <p:blipFill>
          <a:blip r:embed="rId8" cstate="print"/>
          <a:srcRect/>
          <a:stretch>
            <a:fillRect/>
          </a:stretch>
        </p:blipFill>
        <p:spPr bwMode="auto">
          <a:xfrm>
            <a:off x="4800600" y="3048000"/>
            <a:ext cx="350838" cy="312738"/>
          </a:xfrm>
          <a:prstGeom prst="rect">
            <a:avLst/>
          </a:prstGeom>
          <a:noFill/>
          <a:ln w="9525">
            <a:noFill/>
            <a:miter lim="800000"/>
            <a:headEnd/>
            <a:tailEnd/>
          </a:ln>
        </p:spPr>
      </p:pic>
      <p:sp>
        <p:nvSpPr>
          <p:cNvPr id="37" name="Curved Right Arrow 36"/>
          <p:cNvSpPr/>
          <p:nvPr/>
        </p:nvSpPr>
        <p:spPr>
          <a:xfrm rot="5162620">
            <a:off x="4312444" y="1718469"/>
            <a:ext cx="528637" cy="2111375"/>
          </a:xfrm>
          <a:prstGeom prst="curvedRightArrow">
            <a:avLst>
              <a:gd name="adj1" fmla="val 31377"/>
              <a:gd name="adj2" fmla="val 66795"/>
              <a:gd name="adj3" fmla="val 36487"/>
            </a:avLst>
          </a:prstGeom>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sp>
        <p:nvSpPr>
          <p:cNvPr id="38" name="TextBox 37"/>
          <p:cNvSpPr txBox="1"/>
          <p:nvPr/>
        </p:nvSpPr>
        <p:spPr>
          <a:xfrm>
            <a:off x="4800600" y="3048000"/>
            <a:ext cx="1304925" cy="646113"/>
          </a:xfrm>
          <a:prstGeom prst="rect">
            <a:avLst/>
          </a:prstGeom>
          <a:noFill/>
        </p:spPr>
        <p:txBody>
          <a:bodyPr>
            <a:spAutoFit/>
          </a:bodyPr>
          <a:lstStyle/>
          <a:p>
            <a:pPr algn="ctr">
              <a:defRPr/>
            </a:pPr>
            <a:r>
              <a:rPr lang="en-US" sz="1200" b="1" dirty="0">
                <a:solidFill>
                  <a:schemeClr val="tx2"/>
                </a:solidFill>
                <a:latin typeface="+mj-lt"/>
                <a:cs typeface="Arial" charset="0"/>
              </a:rPr>
              <a:t>Inquiries, Feedbacks &amp; Complains</a:t>
            </a:r>
          </a:p>
        </p:txBody>
      </p:sp>
      <p:sp>
        <p:nvSpPr>
          <p:cNvPr id="39" name="TextBox 38"/>
          <p:cNvSpPr txBox="1"/>
          <p:nvPr/>
        </p:nvSpPr>
        <p:spPr>
          <a:xfrm>
            <a:off x="4495800" y="3886200"/>
            <a:ext cx="838200" cy="461963"/>
          </a:xfrm>
          <a:prstGeom prst="rect">
            <a:avLst/>
          </a:prstGeom>
          <a:noFill/>
        </p:spPr>
        <p:txBody>
          <a:bodyPr>
            <a:spAutoFit/>
          </a:bodyPr>
          <a:lstStyle/>
          <a:p>
            <a:pPr algn="ctr">
              <a:defRPr/>
            </a:pPr>
            <a:r>
              <a:rPr lang="en-US" sz="1200" b="1" dirty="0">
                <a:solidFill>
                  <a:schemeClr val="tx2"/>
                </a:solidFill>
                <a:latin typeface="+mj-lt"/>
                <a:cs typeface="Arial" charset="0"/>
              </a:rPr>
              <a:t>Support </a:t>
            </a:r>
          </a:p>
          <a:p>
            <a:pPr algn="ctr">
              <a:defRPr/>
            </a:pPr>
            <a:r>
              <a:rPr lang="en-US" sz="1200" b="1" dirty="0">
                <a:solidFill>
                  <a:schemeClr val="tx2"/>
                </a:solidFill>
                <a:latin typeface="+mj-lt"/>
                <a:cs typeface="Arial" charset="0"/>
              </a:rPr>
              <a:t>Team</a:t>
            </a:r>
          </a:p>
        </p:txBody>
      </p:sp>
      <p:pic>
        <p:nvPicPr>
          <p:cNvPr id="20505" name="Picture 28" descr="C:\Documents and Settings\asaif001\My Documents\My Pictures\tel.jpg"/>
          <p:cNvPicPr>
            <a:picLocks noChangeAspect="1" noChangeArrowheads="1"/>
          </p:cNvPicPr>
          <p:nvPr/>
        </p:nvPicPr>
        <p:blipFill>
          <a:blip r:embed="rId8" cstate="print"/>
          <a:srcRect/>
          <a:stretch>
            <a:fillRect/>
          </a:stretch>
        </p:blipFill>
        <p:spPr bwMode="auto">
          <a:xfrm>
            <a:off x="2971800" y="3519488"/>
            <a:ext cx="349250" cy="314325"/>
          </a:xfrm>
          <a:prstGeom prst="rect">
            <a:avLst/>
          </a:prstGeom>
          <a:noFill/>
          <a:ln w="9525">
            <a:noFill/>
            <a:miter lim="800000"/>
            <a:headEnd/>
            <a:tailEnd/>
          </a:ln>
        </p:spPr>
      </p:pic>
      <p:sp>
        <p:nvSpPr>
          <p:cNvPr id="41" name="Curved Right Arrow 40"/>
          <p:cNvSpPr/>
          <p:nvPr/>
        </p:nvSpPr>
        <p:spPr>
          <a:xfrm rot="16200000">
            <a:off x="4345781" y="3510757"/>
            <a:ext cx="530225" cy="2211388"/>
          </a:xfrm>
          <a:prstGeom prst="curvedRightArrow">
            <a:avLst>
              <a:gd name="adj1" fmla="val 28254"/>
              <a:gd name="adj2" fmla="val 60447"/>
              <a:gd name="adj3" fmla="val 26756"/>
            </a:avLst>
          </a:prstGeom>
          <a:ln/>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latin typeface="+mj-lt"/>
            </a:endParaRPr>
          </a:p>
        </p:txBody>
      </p:sp>
      <p:pic>
        <p:nvPicPr>
          <p:cNvPr id="20507" name="Picture 8" descr="D:\Back up\OMAN\ITA\Phase 1\MoE\Pics\MH900441341.JPG"/>
          <p:cNvPicPr>
            <a:picLocks noChangeAspect="1" noChangeArrowheads="1"/>
          </p:cNvPicPr>
          <p:nvPr/>
        </p:nvPicPr>
        <p:blipFill>
          <a:blip r:embed="rId9" cstate="print"/>
          <a:srcRect/>
          <a:stretch>
            <a:fillRect/>
          </a:stretch>
        </p:blipFill>
        <p:spPr bwMode="auto">
          <a:xfrm>
            <a:off x="3328988" y="3200400"/>
            <a:ext cx="862012" cy="958850"/>
          </a:xfrm>
          <a:prstGeom prst="rect">
            <a:avLst/>
          </a:prstGeom>
          <a:noFill/>
          <a:ln w="9525">
            <a:noFill/>
            <a:miter lim="800000"/>
            <a:headEnd/>
            <a:tailEnd/>
          </a:ln>
        </p:spPr>
      </p:pic>
      <p:sp>
        <p:nvSpPr>
          <p:cNvPr id="43" name="Left-Right Arrow Callout 42"/>
          <p:cNvSpPr/>
          <p:nvPr/>
        </p:nvSpPr>
        <p:spPr>
          <a:xfrm>
            <a:off x="6089650" y="1981200"/>
            <a:ext cx="311150" cy="2971800"/>
          </a:xfrm>
          <a:prstGeom prst="leftRightArrowCallou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dirty="0">
              <a:latin typeface="+mj-lt"/>
            </a:endParaRPr>
          </a:p>
        </p:txBody>
      </p:sp>
      <p:sp>
        <p:nvSpPr>
          <p:cNvPr id="20509" name="TextBox 43"/>
          <p:cNvSpPr txBox="1">
            <a:spLocks noChangeArrowheads="1"/>
          </p:cNvSpPr>
          <p:nvPr/>
        </p:nvSpPr>
        <p:spPr bwMode="auto">
          <a:xfrm>
            <a:off x="6300788" y="4510088"/>
            <a:ext cx="862012" cy="276225"/>
          </a:xfrm>
          <a:prstGeom prst="rect">
            <a:avLst/>
          </a:prstGeom>
          <a:noFill/>
          <a:ln w="9525">
            <a:noFill/>
            <a:miter lim="800000"/>
            <a:headEnd/>
            <a:tailEnd/>
          </a:ln>
        </p:spPr>
        <p:txBody>
          <a:bodyPr>
            <a:spAutoFit/>
          </a:bodyPr>
          <a:lstStyle/>
          <a:p>
            <a:r>
              <a:rPr lang="en-US" sz="1200" b="1" dirty="0">
                <a:solidFill>
                  <a:schemeClr val="tx2"/>
                </a:solidFill>
                <a:latin typeface="+mj-lt"/>
              </a:rPr>
              <a:t>Security</a:t>
            </a:r>
            <a:endParaRPr lang="en-GB" sz="1200" b="1" dirty="0">
              <a:solidFill>
                <a:schemeClr val="tx2"/>
              </a:solidFill>
              <a:latin typeface="+mj-lt"/>
            </a:endParaRPr>
          </a:p>
        </p:txBody>
      </p:sp>
      <p:sp>
        <p:nvSpPr>
          <p:cNvPr id="20510" name="TextBox 44"/>
          <p:cNvSpPr txBox="1">
            <a:spLocks noChangeArrowheads="1"/>
          </p:cNvSpPr>
          <p:nvPr/>
        </p:nvSpPr>
        <p:spPr bwMode="auto">
          <a:xfrm>
            <a:off x="6275388" y="2265363"/>
            <a:ext cx="860425" cy="276225"/>
          </a:xfrm>
          <a:prstGeom prst="rect">
            <a:avLst/>
          </a:prstGeom>
          <a:noFill/>
          <a:ln w="9525">
            <a:noFill/>
            <a:miter lim="800000"/>
            <a:headEnd/>
            <a:tailEnd/>
          </a:ln>
        </p:spPr>
        <p:txBody>
          <a:bodyPr>
            <a:spAutoFit/>
          </a:bodyPr>
          <a:lstStyle/>
          <a:p>
            <a:r>
              <a:rPr lang="en-US" sz="1200" b="1" dirty="0">
                <a:solidFill>
                  <a:schemeClr val="tx2"/>
                </a:solidFill>
                <a:latin typeface="+mj-lt"/>
              </a:rPr>
              <a:t>Firewall</a:t>
            </a:r>
            <a:endParaRPr lang="en-GB" sz="1200" b="1" dirty="0">
              <a:solidFill>
                <a:schemeClr val="tx2"/>
              </a:solidFill>
              <a:latin typeface="+mj-lt"/>
            </a:endParaRPr>
          </a:p>
        </p:txBody>
      </p:sp>
      <p:sp>
        <p:nvSpPr>
          <p:cNvPr id="46" name="TextBox 45"/>
          <p:cNvSpPr txBox="1"/>
          <p:nvPr/>
        </p:nvSpPr>
        <p:spPr>
          <a:xfrm>
            <a:off x="2743200" y="3886200"/>
            <a:ext cx="838200" cy="461963"/>
          </a:xfrm>
          <a:prstGeom prst="rect">
            <a:avLst/>
          </a:prstGeom>
          <a:noFill/>
        </p:spPr>
        <p:txBody>
          <a:bodyPr>
            <a:spAutoFit/>
          </a:bodyPr>
          <a:lstStyle/>
          <a:p>
            <a:pPr algn="ctr">
              <a:defRPr/>
            </a:pPr>
            <a:r>
              <a:rPr lang="en-US" sz="1200" b="1" dirty="0">
                <a:solidFill>
                  <a:schemeClr val="tx2"/>
                </a:solidFill>
                <a:latin typeface="+mj-lt"/>
                <a:cs typeface="Arial" charset="0"/>
              </a:rPr>
              <a:t>User ID, Password</a:t>
            </a:r>
          </a:p>
        </p:txBody>
      </p:sp>
      <p:sp>
        <p:nvSpPr>
          <p:cNvPr id="47" name="TextBox 46"/>
          <p:cNvSpPr txBox="1"/>
          <p:nvPr/>
        </p:nvSpPr>
        <p:spPr>
          <a:xfrm>
            <a:off x="2743200" y="3000375"/>
            <a:ext cx="990600" cy="276225"/>
          </a:xfrm>
          <a:prstGeom prst="rect">
            <a:avLst/>
          </a:prstGeom>
          <a:noFill/>
        </p:spPr>
        <p:txBody>
          <a:bodyPr>
            <a:spAutoFit/>
          </a:bodyPr>
          <a:lstStyle/>
          <a:p>
            <a:pPr algn="ctr">
              <a:defRPr/>
            </a:pPr>
            <a:r>
              <a:rPr lang="en-US" sz="1200" b="1" dirty="0">
                <a:solidFill>
                  <a:schemeClr val="tx2"/>
                </a:solidFill>
                <a:latin typeface="+mj-lt"/>
                <a:cs typeface="Arial" charset="0"/>
              </a:rPr>
              <a:t>Registration</a:t>
            </a:r>
          </a:p>
        </p:txBody>
      </p:sp>
      <p:sp>
        <p:nvSpPr>
          <p:cNvPr id="20513" name="TextBox 47"/>
          <p:cNvSpPr txBox="1">
            <a:spLocks noChangeArrowheads="1"/>
          </p:cNvSpPr>
          <p:nvPr/>
        </p:nvSpPr>
        <p:spPr bwMode="auto">
          <a:xfrm>
            <a:off x="6089650" y="2133600"/>
            <a:ext cx="211138" cy="2678113"/>
          </a:xfrm>
          <a:prstGeom prst="rect">
            <a:avLst/>
          </a:prstGeom>
          <a:noFill/>
          <a:ln w="9525">
            <a:noFill/>
            <a:miter lim="800000"/>
            <a:headEnd/>
            <a:tailEnd/>
          </a:ln>
        </p:spPr>
        <p:txBody>
          <a:bodyPr>
            <a:spAutoFit/>
          </a:bodyPr>
          <a:lstStyle/>
          <a:p>
            <a:r>
              <a:rPr lang="en-US" sz="1200" b="1" dirty="0">
                <a:solidFill>
                  <a:schemeClr val="bg1"/>
                </a:solidFill>
                <a:latin typeface="+mj-lt"/>
              </a:rPr>
              <a:t>Authentication</a:t>
            </a:r>
            <a:endParaRPr lang="en-GB" sz="1200" b="1" dirty="0">
              <a:solidFill>
                <a:schemeClr val="bg1"/>
              </a:solidFill>
              <a:latin typeface="+mj-lt"/>
            </a:endParaRPr>
          </a:p>
        </p:txBody>
      </p:sp>
      <p:sp>
        <p:nvSpPr>
          <p:cNvPr id="49" name="TextBox 48"/>
          <p:cNvSpPr txBox="1"/>
          <p:nvPr/>
        </p:nvSpPr>
        <p:spPr>
          <a:xfrm>
            <a:off x="2057400" y="3810000"/>
            <a:ext cx="903288" cy="276225"/>
          </a:xfrm>
          <a:prstGeom prst="rect">
            <a:avLst/>
          </a:prstGeom>
          <a:noFill/>
        </p:spPr>
        <p:txBody>
          <a:bodyPr>
            <a:spAutoFit/>
          </a:bodyPr>
          <a:lstStyle/>
          <a:p>
            <a:pPr algn="ctr">
              <a:defRPr/>
            </a:pPr>
            <a:r>
              <a:rPr lang="en-US" sz="1200" b="1" dirty="0">
                <a:solidFill>
                  <a:schemeClr val="accent1">
                    <a:lumMod val="75000"/>
                  </a:schemeClr>
                </a:solidFill>
                <a:latin typeface="+mj-lt"/>
                <a:cs typeface="Arial" charset="0"/>
              </a:rPr>
              <a:t>Student</a:t>
            </a:r>
          </a:p>
        </p:txBody>
      </p:sp>
      <p:sp>
        <p:nvSpPr>
          <p:cNvPr id="50" name="TextBox 49"/>
          <p:cNvSpPr txBox="1"/>
          <p:nvPr/>
        </p:nvSpPr>
        <p:spPr>
          <a:xfrm>
            <a:off x="2133600" y="5181600"/>
            <a:ext cx="903288" cy="276225"/>
          </a:xfrm>
          <a:prstGeom prst="rect">
            <a:avLst/>
          </a:prstGeom>
          <a:noFill/>
        </p:spPr>
        <p:txBody>
          <a:bodyPr>
            <a:spAutoFit/>
          </a:bodyPr>
          <a:lstStyle/>
          <a:p>
            <a:pPr algn="ctr">
              <a:defRPr/>
            </a:pPr>
            <a:r>
              <a:rPr lang="en-US" sz="1200" b="1" dirty="0">
                <a:solidFill>
                  <a:schemeClr val="accent1">
                    <a:lumMod val="75000"/>
                  </a:schemeClr>
                </a:solidFill>
                <a:latin typeface="+mj-lt"/>
                <a:cs typeface="Arial" charset="0"/>
              </a:rPr>
              <a:t>Teacher</a:t>
            </a:r>
          </a:p>
        </p:txBody>
      </p:sp>
      <p:sp>
        <p:nvSpPr>
          <p:cNvPr id="51" name="TextBox 50"/>
          <p:cNvSpPr txBox="1"/>
          <p:nvPr/>
        </p:nvSpPr>
        <p:spPr>
          <a:xfrm>
            <a:off x="2068513" y="2514600"/>
            <a:ext cx="903287" cy="276225"/>
          </a:xfrm>
          <a:prstGeom prst="rect">
            <a:avLst/>
          </a:prstGeom>
          <a:noFill/>
        </p:spPr>
        <p:txBody>
          <a:bodyPr>
            <a:spAutoFit/>
          </a:bodyPr>
          <a:lstStyle/>
          <a:p>
            <a:pPr algn="ctr">
              <a:defRPr/>
            </a:pPr>
            <a:r>
              <a:rPr lang="en-US" sz="1200" b="1" dirty="0">
                <a:solidFill>
                  <a:schemeClr val="accent1">
                    <a:lumMod val="75000"/>
                  </a:schemeClr>
                </a:solidFill>
                <a:latin typeface="+mj-lt"/>
                <a:cs typeface="Arial" charset="0"/>
              </a:rPr>
              <a:t>Parents</a:t>
            </a:r>
          </a:p>
        </p:txBody>
      </p:sp>
      <p:pic>
        <p:nvPicPr>
          <p:cNvPr id="36" name="Picture 35" descr="D:\Back up\OMAN\ITA\Phase 1\MoE\Supporting Docs\MOE_Logo\Ministry_Logo_English.jpg"/>
          <p:cNvPicPr>
            <a:picLocks noChangeAspect="1" noChangeArrowheads="1"/>
          </p:cNvPicPr>
          <p:nvPr/>
        </p:nvPicPr>
        <p:blipFill>
          <a:blip r:embed="rId10"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40"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17"/>
          <p:cNvGrpSpPr/>
          <p:nvPr/>
        </p:nvGrpSpPr>
        <p:grpSpPr>
          <a:xfrm>
            <a:off x="381000" y="914401"/>
            <a:ext cx="8153400" cy="4038600"/>
            <a:chOff x="381000" y="1143000"/>
            <a:chExt cx="81534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0955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1510" name="TextBox 24"/>
          <p:cNvSpPr txBox="1">
            <a:spLocks noChangeArrowheads="1"/>
          </p:cNvSpPr>
          <p:nvPr/>
        </p:nvSpPr>
        <p:spPr bwMode="auto">
          <a:xfrm>
            <a:off x="457200" y="1143000"/>
            <a:ext cx="1600200" cy="3139321"/>
          </a:xfrm>
          <a:prstGeom prst="rect">
            <a:avLst/>
          </a:prstGeom>
          <a:noFill/>
          <a:ln w="9525">
            <a:noFill/>
            <a:miter lim="800000"/>
            <a:headEnd/>
            <a:tailEnd/>
          </a:ln>
        </p:spPr>
        <p:txBody>
          <a:bodyPr>
            <a:spAutoFit/>
          </a:bodyPr>
          <a:lstStyle/>
          <a:p>
            <a:pPr>
              <a:spcBef>
                <a:spcPct val="20000"/>
              </a:spcBef>
              <a:buFont typeface="Wingdings" pitchFamily="2" charset="2"/>
              <a:buNone/>
            </a:pPr>
            <a:r>
              <a:rPr lang="en-US" sz="2200" dirty="0" smtClean="0">
                <a:solidFill>
                  <a:schemeClr val="bg1"/>
                </a:solidFill>
                <a:latin typeface="Calibri" pitchFamily="34" charset="0"/>
              </a:rPr>
              <a:t>Latest security appliances are deployed to protect data and mitigate risks </a:t>
            </a:r>
            <a:endParaRPr lang="en-US" sz="2200" dirty="0">
              <a:solidFill>
                <a:schemeClr val="bg1"/>
              </a:solidFill>
              <a:latin typeface="Calibri" pitchFamily="34" charset="0"/>
            </a:endParaRPr>
          </a:p>
        </p:txBody>
      </p:sp>
      <p:sp>
        <p:nvSpPr>
          <p:cNvPr id="21" name="Slide Number Placeholder 20"/>
          <p:cNvSpPr>
            <a:spLocks noGrp="1"/>
          </p:cNvSpPr>
          <p:nvPr>
            <p:ph type="sldNum" sz="quarter" idx="11"/>
          </p:nvPr>
        </p:nvSpPr>
        <p:spPr>
          <a:xfrm>
            <a:off x="8462963" y="6400800"/>
            <a:ext cx="376237" cy="365125"/>
          </a:xfrm>
        </p:spPr>
        <p:txBody>
          <a:bodyPr/>
          <a:lstStyle/>
          <a:p>
            <a:pPr>
              <a:defRPr/>
            </a:pPr>
            <a:fld id="{88469A0F-3EC0-4BF5-BA32-13DCF0AAF719}" type="slidenum">
              <a:rPr lang="en-US"/>
              <a:pPr>
                <a:defRPr/>
              </a:pPr>
              <a:t>13</a:t>
            </a:fld>
            <a:endParaRPr lang="en-US" dirty="0"/>
          </a:p>
        </p:txBody>
      </p:sp>
      <p:sp>
        <p:nvSpPr>
          <p:cNvPr id="25" name="Round Diagonal Corner Rectangle 24"/>
          <p:cNvSpPr/>
          <p:nvPr/>
        </p:nvSpPr>
        <p:spPr>
          <a:xfrm>
            <a:off x="2057400" y="5105400"/>
            <a:ext cx="3048000" cy="1331913"/>
          </a:xfrm>
          <a:prstGeom prst="round2DiagRect">
            <a:avLst>
              <a:gd name="adj1" fmla="val 14888"/>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Round Diagonal Corner Rectangle 26"/>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TextBox 27"/>
          <p:cNvSpPr txBox="1"/>
          <p:nvPr/>
        </p:nvSpPr>
        <p:spPr>
          <a:xfrm>
            <a:off x="3805238" y="5326063"/>
            <a:ext cx="1223962" cy="892175"/>
          </a:xfrm>
          <a:prstGeom prst="rect">
            <a:avLst/>
          </a:prstGeom>
          <a:noFill/>
        </p:spPr>
        <p:txBody>
          <a:bodyPr>
            <a:spAutoFit/>
          </a:bodyPr>
          <a:lstStyle/>
          <a:p>
            <a:pPr>
              <a:defRPr/>
            </a:pPr>
            <a:r>
              <a:rPr lang="en-US" sz="1300" b="1" dirty="0">
                <a:solidFill>
                  <a:schemeClr val="bg1"/>
                </a:solidFill>
                <a:latin typeface="+mj-lt"/>
                <a:cs typeface="Arial" charset="0"/>
              </a:rPr>
              <a:t>Multi – access channels customer support…</a:t>
            </a:r>
          </a:p>
        </p:txBody>
      </p:sp>
      <p:sp>
        <p:nvSpPr>
          <p:cNvPr id="30" name="TextBox 29"/>
          <p:cNvSpPr txBox="1"/>
          <p:nvPr/>
        </p:nvSpPr>
        <p:spPr>
          <a:xfrm>
            <a:off x="7239000" y="5126038"/>
            <a:ext cx="1333500" cy="1292225"/>
          </a:xfrm>
          <a:prstGeom prst="rect">
            <a:avLst/>
          </a:prstGeom>
          <a:noFill/>
        </p:spPr>
        <p:txBody>
          <a:bodyPr>
            <a:spAutoFit/>
          </a:bodyPr>
          <a:lstStyle/>
          <a:p>
            <a:pPr>
              <a:defRPr/>
            </a:pPr>
            <a:r>
              <a:rPr lang="en-US" sz="1300" b="1" dirty="0">
                <a:solidFill>
                  <a:schemeClr val="bg1"/>
                </a:solidFill>
                <a:latin typeface="+mj-lt"/>
                <a:cs typeface="Arial" charset="0"/>
              </a:rPr>
              <a:t>Integrated solution cross-leveraging school management, eLearning etc. </a:t>
            </a:r>
          </a:p>
        </p:txBody>
      </p:sp>
      <p:sp>
        <p:nvSpPr>
          <p:cNvPr id="32" name="TextBox 9"/>
          <p:cNvSpPr txBox="1">
            <a:spLocks noChangeArrowheads="1"/>
          </p:cNvSpPr>
          <p:nvPr/>
        </p:nvSpPr>
        <p:spPr bwMode="auto">
          <a:xfrm>
            <a:off x="2362200" y="1046163"/>
            <a:ext cx="6210300" cy="554037"/>
          </a:xfrm>
          <a:prstGeom prst="rect">
            <a:avLst/>
          </a:prstGeom>
          <a:noFill/>
          <a:ln w="9525">
            <a:noFill/>
            <a:miter lim="800000"/>
            <a:headEnd/>
            <a:tailEnd/>
          </a:ln>
        </p:spPr>
        <p:txBody>
          <a:bodyPr>
            <a:spAutoFit/>
          </a:bodyPr>
          <a:lstStyle/>
          <a:p>
            <a:pPr>
              <a:defRPr/>
            </a:pPr>
            <a:r>
              <a:rPr lang="en-US" sz="3000" dirty="0" smtClean="0">
                <a:solidFill>
                  <a:srgbClr val="3C8FED"/>
                </a:solidFill>
                <a:latin typeface="+mj-lt"/>
                <a:cs typeface="Arial" charset="0"/>
              </a:rPr>
              <a:t>Security</a:t>
            </a:r>
            <a:endParaRPr lang="en-US" sz="3000" dirty="0">
              <a:solidFill>
                <a:srgbClr val="3C8FED"/>
              </a:solidFill>
              <a:latin typeface="+mj-lt"/>
              <a:cs typeface="Arial" charset="0"/>
            </a:endParaRPr>
          </a:p>
        </p:txBody>
      </p:sp>
      <p:sp>
        <p:nvSpPr>
          <p:cNvPr id="34" name="Rectangle 33"/>
          <p:cNvSpPr/>
          <p:nvPr/>
        </p:nvSpPr>
        <p:spPr>
          <a:xfrm>
            <a:off x="2286000" y="1447800"/>
            <a:ext cx="6176963" cy="3262313"/>
          </a:xfrm>
          <a:prstGeom prst="rect">
            <a:avLst/>
          </a:prstGeom>
        </p:spPr>
        <p:txBody>
          <a:bodyPr>
            <a:spAutoFit/>
          </a:bodyPr>
          <a:lstStyle/>
          <a:p>
            <a:pPr>
              <a:spcBef>
                <a:spcPts val="600"/>
              </a:spcBef>
              <a:spcAft>
                <a:spcPts val="600"/>
              </a:spcAft>
              <a:buFont typeface="Wingdings" pitchFamily="2" charset="2"/>
              <a:buNone/>
              <a:defRPr/>
            </a:pPr>
            <a:r>
              <a:rPr lang="en-US" sz="2200" dirty="0">
                <a:latin typeface="Calibri" pitchFamily="34" charset="0"/>
                <a:cs typeface="Arial" charset="0"/>
              </a:rPr>
              <a:t>The Educational </a:t>
            </a:r>
            <a:r>
              <a:rPr lang="en-US" sz="2200" dirty="0" smtClean="0">
                <a:latin typeface="Calibri" pitchFamily="34" charset="0"/>
                <a:cs typeface="Arial" charset="0"/>
              </a:rPr>
              <a:t>portal</a:t>
            </a:r>
            <a:r>
              <a:rPr lang="en-US" sz="2200" dirty="0">
                <a:latin typeface="Calibri" pitchFamily="34" charset="0"/>
                <a:cs typeface="Arial" charset="0"/>
              </a:rPr>
              <a:t>:</a:t>
            </a:r>
          </a:p>
          <a:p>
            <a:pPr marL="228600" indent="-228600">
              <a:spcBef>
                <a:spcPts val="600"/>
              </a:spcBef>
              <a:spcAft>
                <a:spcPts val="600"/>
              </a:spcAft>
              <a:buFontTx/>
              <a:buBlip>
                <a:blip r:embed="rId2"/>
              </a:buBlip>
              <a:defRPr/>
            </a:pPr>
            <a:r>
              <a:rPr lang="en-US" sz="2200" dirty="0">
                <a:latin typeface="Calibri" pitchFamily="34" charset="0"/>
                <a:cs typeface="Arial" charset="0"/>
              </a:rPr>
              <a:t>Undergoes </a:t>
            </a:r>
            <a:r>
              <a:rPr lang="en-US" sz="2200" dirty="0" smtClean="0">
                <a:latin typeface="Calibri" pitchFamily="34" charset="0"/>
                <a:cs typeface="Arial" charset="0"/>
              </a:rPr>
              <a:t>risk assessment </a:t>
            </a:r>
            <a:r>
              <a:rPr lang="en-US" sz="2200" dirty="0">
                <a:latin typeface="Calibri" pitchFamily="34" charset="0"/>
                <a:cs typeface="Arial" charset="0"/>
              </a:rPr>
              <a:t>and </a:t>
            </a:r>
            <a:r>
              <a:rPr lang="en-US" sz="2200" dirty="0" smtClean="0">
                <a:latin typeface="Calibri" pitchFamily="34" charset="0"/>
                <a:cs typeface="Arial" charset="0"/>
              </a:rPr>
              <a:t>penetration </a:t>
            </a:r>
            <a:r>
              <a:rPr lang="en-US" sz="2200" dirty="0">
                <a:latin typeface="Calibri" pitchFamily="34" charset="0"/>
                <a:cs typeface="Arial" charset="0"/>
              </a:rPr>
              <a:t>test </a:t>
            </a:r>
            <a:r>
              <a:rPr lang="en-US" sz="2200" dirty="0" smtClean="0">
                <a:latin typeface="Calibri" pitchFamily="34" charset="0"/>
                <a:cs typeface="Arial" charset="0"/>
              </a:rPr>
              <a:t>(externally </a:t>
            </a:r>
            <a:r>
              <a:rPr lang="en-US" sz="2200" dirty="0">
                <a:latin typeface="Calibri" pitchFamily="34" charset="0"/>
                <a:cs typeface="Arial" charset="0"/>
              </a:rPr>
              <a:t>&amp; </a:t>
            </a:r>
            <a:r>
              <a:rPr lang="en-US" sz="2200" dirty="0" smtClean="0">
                <a:latin typeface="Calibri" pitchFamily="34" charset="0"/>
                <a:cs typeface="Arial" charset="0"/>
              </a:rPr>
              <a:t>internally</a:t>
            </a:r>
            <a:r>
              <a:rPr lang="en-US" sz="2200" dirty="0">
                <a:latin typeface="Calibri" pitchFamily="34" charset="0"/>
                <a:cs typeface="Arial" charset="0"/>
              </a:rPr>
              <a:t>), </a:t>
            </a:r>
            <a:r>
              <a:rPr lang="en-US" sz="2200" dirty="0" smtClean="0">
                <a:latin typeface="Calibri" pitchFamily="34" charset="0"/>
                <a:cs typeface="Arial" charset="0"/>
              </a:rPr>
              <a:t>vulnerability test</a:t>
            </a:r>
            <a:r>
              <a:rPr lang="en-US" sz="2200" dirty="0">
                <a:latin typeface="Calibri" pitchFamily="34" charset="0"/>
                <a:cs typeface="Arial" charset="0"/>
              </a:rPr>
              <a:t>, </a:t>
            </a:r>
            <a:r>
              <a:rPr lang="en-US" sz="2200" dirty="0" smtClean="0">
                <a:latin typeface="Calibri" pitchFamily="34" charset="0"/>
                <a:cs typeface="Arial" charset="0"/>
              </a:rPr>
              <a:t>technical audit</a:t>
            </a:r>
            <a:r>
              <a:rPr lang="en-US" sz="2200" dirty="0">
                <a:latin typeface="Calibri" pitchFamily="34" charset="0"/>
                <a:cs typeface="Arial" charset="0"/>
              </a:rPr>
              <a:t>, </a:t>
            </a:r>
            <a:r>
              <a:rPr lang="en-US" sz="2200" dirty="0" smtClean="0">
                <a:latin typeface="Calibri" pitchFamily="34" charset="0"/>
                <a:cs typeface="Arial" charset="0"/>
              </a:rPr>
              <a:t>performance audit </a:t>
            </a:r>
            <a:r>
              <a:rPr lang="en-US" sz="2200" dirty="0">
                <a:latin typeface="Calibri" pitchFamily="34" charset="0"/>
                <a:cs typeface="Arial" charset="0"/>
              </a:rPr>
              <a:t>and application code review on 6 months basis. </a:t>
            </a:r>
          </a:p>
          <a:p>
            <a:pPr marL="228600" indent="-228600">
              <a:spcBef>
                <a:spcPts val="600"/>
              </a:spcBef>
              <a:spcAft>
                <a:spcPts val="600"/>
              </a:spcAft>
              <a:buFontTx/>
              <a:buBlip>
                <a:blip r:embed="rId2"/>
              </a:buBlip>
              <a:defRPr/>
            </a:pPr>
            <a:r>
              <a:rPr lang="en-US" sz="2200" dirty="0">
                <a:latin typeface="Calibri" pitchFamily="34" charset="0"/>
                <a:cs typeface="Arial" charset="0"/>
              </a:rPr>
              <a:t>It is available on only authentication (HTTPS) and for remote management VPN over </a:t>
            </a:r>
            <a:r>
              <a:rPr lang="en-US" sz="2200" dirty="0" smtClean="0">
                <a:latin typeface="Calibri" pitchFamily="34" charset="0"/>
                <a:cs typeface="Arial" charset="0"/>
              </a:rPr>
              <a:t>SSL.</a:t>
            </a:r>
            <a:endParaRPr lang="en-US" sz="2200" dirty="0">
              <a:latin typeface="Calibri" pitchFamily="34" charset="0"/>
              <a:cs typeface="Arial" charset="0"/>
            </a:endParaRPr>
          </a:p>
          <a:p>
            <a:pPr marL="228600" indent="-228600">
              <a:spcBef>
                <a:spcPts val="600"/>
              </a:spcBef>
              <a:spcAft>
                <a:spcPts val="600"/>
              </a:spcAft>
              <a:buFontTx/>
              <a:buBlip>
                <a:blip r:embed="rId2"/>
              </a:buBlip>
              <a:defRPr/>
            </a:pPr>
            <a:r>
              <a:rPr lang="en-US" sz="2200" dirty="0">
                <a:latin typeface="Calibri" pitchFamily="34" charset="0"/>
                <a:cs typeface="Arial" charset="0"/>
              </a:rPr>
              <a:t>Dedicated </a:t>
            </a:r>
            <a:r>
              <a:rPr lang="en-US" sz="2200" dirty="0" smtClean="0">
                <a:latin typeface="Calibri" pitchFamily="34" charset="0"/>
                <a:cs typeface="Arial" charset="0"/>
              </a:rPr>
              <a:t>secure </a:t>
            </a:r>
            <a:r>
              <a:rPr lang="en-US" sz="2200" dirty="0">
                <a:latin typeface="Calibri" pitchFamily="34" charset="0"/>
                <a:cs typeface="Arial" charset="0"/>
              </a:rPr>
              <a:t>line.</a:t>
            </a:r>
          </a:p>
        </p:txBody>
      </p:sp>
      <p:pic>
        <p:nvPicPr>
          <p:cNvPr id="21522" name="Picture 22" descr="chart"/>
          <p:cNvPicPr>
            <a:picLocks noChangeAspect="1" noChangeArrowheads="1"/>
          </p:cNvPicPr>
          <p:nvPr/>
        </p:nvPicPr>
        <p:blipFill>
          <a:blip r:embed="rId3" cstate="print"/>
          <a:srcRect/>
          <a:stretch>
            <a:fillRect/>
          </a:stretch>
        </p:blipFill>
        <p:spPr bwMode="auto">
          <a:xfrm>
            <a:off x="5676900" y="5186363"/>
            <a:ext cx="1600200" cy="1192212"/>
          </a:xfrm>
          <a:prstGeom prst="rect">
            <a:avLst/>
          </a:prstGeom>
          <a:ln>
            <a:noFill/>
          </a:ln>
          <a:effectLst>
            <a:softEdge rad="112500"/>
          </a:effectLst>
        </p:spPr>
      </p:pic>
      <p:sp>
        <p:nvSpPr>
          <p:cNvPr id="29" name="TextBox 6"/>
          <p:cNvSpPr txBox="1">
            <a:spLocks noChangeArrowheads="1"/>
          </p:cNvSpPr>
          <p:nvPr/>
        </p:nvSpPr>
        <p:spPr bwMode="auto">
          <a:xfrm>
            <a:off x="228600" y="206375"/>
            <a:ext cx="6383338"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Security, Availability and Support</a:t>
            </a:r>
          </a:p>
        </p:txBody>
      </p:sp>
      <p:pic>
        <p:nvPicPr>
          <p:cNvPr id="21527" name="Picture 23"/>
          <p:cNvPicPr>
            <a:picLocks noChangeAspect="1" noChangeArrowheads="1"/>
          </p:cNvPicPr>
          <p:nvPr/>
        </p:nvPicPr>
        <p:blipFill>
          <a:blip r:embed="rId4" cstate="print"/>
          <a:srcRect/>
          <a:stretch>
            <a:fillRect/>
          </a:stretch>
        </p:blipFill>
        <p:spPr bwMode="auto">
          <a:xfrm>
            <a:off x="2115403" y="5145207"/>
            <a:ext cx="1542197" cy="1255594"/>
          </a:xfrm>
          <a:prstGeom prst="rect">
            <a:avLst/>
          </a:prstGeom>
          <a:ln>
            <a:noFill/>
          </a:ln>
          <a:effectLst>
            <a:softEdge rad="112500"/>
          </a:effectLst>
        </p:spPr>
      </p:pic>
      <p:pic>
        <p:nvPicPr>
          <p:cNvPr id="23" name="Picture 22" descr="D:\Back up\OMAN\ITA\Phase 1\MoE\Supporting Docs\MOE_Logo\Ministry_Logo_English.jpg"/>
          <p:cNvPicPr>
            <a:picLocks noChangeAspect="1" noChangeArrowheads="1"/>
          </p:cNvPicPr>
          <p:nvPr/>
        </p:nvPicPr>
        <p:blipFill>
          <a:blip r:embed="rId5"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24"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7"/>
          <p:cNvGrpSpPr/>
          <p:nvPr/>
        </p:nvGrpSpPr>
        <p:grpSpPr>
          <a:xfrm>
            <a:off x="419100" y="914401"/>
            <a:ext cx="8267700" cy="4038600"/>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5124" name="TextBox 9"/>
          <p:cNvSpPr txBox="1">
            <a:spLocks noChangeArrowheads="1"/>
          </p:cNvSpPr>
          <p:nvPr/>
        </p:nvSpPr>
        <p:spPr bwMode="auto">
          <a:xfrm>
            <a:off x="2362200" y="1046163"/>
            <a:ext cx="6210300" cy="554037"/>
          </a:xfrm>
          <a:prstGeom prst="rect">
            <a:avLst/>
          </a:prstGeom>
          <a:noFill/>
          <a:ln w="9525">
            <a:noFill/>
            <a:miter lim="800000"/>
            <a:headEnd/>
            <a:tailEnd/>
          </a:ln>
        </p:spPr>
        <p:txBody>
          <a:bodyPr>
            <a:spAutoFit/>
          </a:bodyPr>
          <a:lstStyle/>
          <a:p>
            <a:pPr>
              <a:defRPr/>
            </a:pPr>
            <a:r>
              <a:rPr lang="en-US" sz="3000" dirty="0" smtClean="0">
                <a:solidFill>
                  <a:srgbClr val="3C8FED"/>
                </a:solidFill>
                <a:latin typeface="+mj-lt"/>
                <a:cs typeface="Arial" charset="0"/>
              </a:rPr>
              <a:t>Availability</a:t>
            </a:r>
            <a:endParaRPr lang="en-US" sz="3000" dirty="0">
              <a:solidFill>
                <a:srgbClr val="3C8FED"/>
              </a:solidFill>
              <a:latin typeface="+mj-lt"/>
              <a:cs typeface="Arial" charset="0"/>
            </a:endParaRPr>
          </a:p>
        </p:txBody>
      </p:sp>
      <p:sp>
        <p:nvSpPr>
          <p:cNvPr id="12" name="TextBox 11"/>
          <p:cNvSpPr txBox="1"/>
          <p:nvPr/>
        </p:nvSpPr>
        <p:spPr>
          <a:xfrm>
            <a:off x="2362200" y="1593850"/>
            <a:ext cx="6210300" cy="3262313"/>
          </a:xfrm>
          <a:prstGeom prst="rect">
            <a:avLst/>
          </a:prstGeom>
          <a:noFill/>
        </p:spPr>
        <p:txBody>
          <a:bodyPr>
            <a:spAutoFit/>
          </a:bodyPr>
          <a:lstStyle/>
          <a:p>
            <a:pPr algn="just">
              <a:spcBef>
                <a:spcPts val="600"/>
              </a:spcBef>
              <a:spcAft>
                <a:spcPts val="600"/>
              </a:spcAft>
              <a:buFont typeface="Wingdings" pitchFamily="2" charset="2"/>
              <a:buNone/>
              <a:defRPr/>
            </a:pPr>
            <a:r>
              <a:rPr lang="en-US" sz="2200" dirty="0">
                <a:latin typeface="Calibri" pitchFamily="34" charset="0"/>
                <a:cs typeface="Arial" charset="0"/>
              </a:rPr>
              <a:t>The Educational </a:t>
            </a:r>
            <a:r>
              <a:rPr lang="en-US" sz="2200" dirty="0" smtClean="0">
                <a:latin typeface="Calibri" pitchFamily="34" charset="0"/>
                <a:cs typeface="Arial" charset="0"/>
              </a:rPr>
              <a:t>portal</a:t>
            </a:r>
            <a:r>
              <a:rPr lang="en-US" sz="2200" dirty="0">
                <a:latin typeface="Calibri" pitchFamily="34" charset="0"/>
                <a:cs typeface="Arial" charset="0"/>
              </a:rPr>
              <a:t>:</a:t>
            </a:r>
          </a:p>
          <a:p>
            <a:pPr marL="228600" indent="-228600">
              <a:spcBef>
                <a:spcPts val="600"/>
              </a:spcBef>
              <a:spcAft>
                <a:spcPts val="600"/>
              </a:spcAft>
              <a:buFontTx/>
              <a:buBlip>
                <a:blip r:embed="rId2"/>
              </a:buBlip>
              <a:defRPr/>
            </a:pPr>
            <a:r>
              <a:rPr lang="en-US" sz="2200" dirty="0">
                <a:latin typeface="Calibri" pitchFamily="34" charset="0"/>
                <a:cs typeface="Arial" charset="0"/>
              </a:rPr>
              <a:t>Provides </a:t>
            </a:r>
            <a:r>
              <a:rPr lang="en-US" sz="2200" dirty="0" smtClean="0">
                <a:latin typeface="Calibri" pitchFamily="34" charset="0"/>
                <a:cs typeface="Arial" charset="0"/>
              </a:rPr>
              <a:t>bi-lingual </a:t>
            </a:r>
            <a:r>
              <a:rPr lang="en-US" sz="2200" dirty="0">
                <a:latin typeface="Calibri" pitchFamily="34" charset="0"/>
                <a:cs typeface="Arial" charset="0"/>
              </a:rPr>
              <a:t>support with live casting of MoE news. </a:t>
            </a:r>
          </a:p>
          <a:p>
            <a:pPr marL="228600" indent="-228600">
              <a:spcBef>
                <a:spcPts val="600"/>
              </a:spcBef>
              <a:spcAft>
                <a:spcPts val="600"/>
              </a:spcAft>
              <a:buFontTx/>
              <a:buBlip>
                <a:blip r:embed="rId2"/>
              </a:buBlip>
              <a:defRPr/>
            </a:pPr>
            <a:r>
              <a:rPr lang="en-US" sz="2200" dirty="0">
                <a:latin typeface="Calibri" pitchFamily="34" charset="0"/>
                <a:cs typeface="Arial" charset="0"/>
              </a:rPr>
              <a:t>Support for viewers through search engine, FAQ and help, site map, contact us and downloadable newsletter facility.</a:t>
            </a:r>
          </a:p>
          <a:p>
            <a:pPr marL="228600" indent="-228600">
              <a:spcBef>
                <a:spcPts val="600"/>
              </a:spcBef>
              <a:spcAft>
                <a:spcPts val="600"/>
              </a:spcAft>
              <a:buFontTx/>
              <a:buBlip>
                <a:blip r:embed="rId2"/>
              </a:buBlip>
              <a:defRPr/>
            </a:pPr>
            <a:r>
              <a:rPr lang="en-US" sz="2200" dirty="0">
                <a:latin typeface="Calibri" pitchFamily="34" charset="0"/>
                <a:cs typeface="Arial" charset="0"/>
              </a:rPr>
              <a:t>Interactive </a:t>
            </a:r>
            <a:r>
              <a:rPr lang="en-US" sz="2200" dirty="0" smtClean="0">
                <a:latin typeface="Calibri" pitchFamily="34" charset="0"/>
                <a:cs typeface="Arial" charset="0"/>
              </a:rPr>
              <a:t>voice recognition(IVR</a:t>
            </a:r>
            <a:r>
              <a:rPr lang="en-US" sz="2200" dirty="0">
                <a:latin typeface="Calibri" pitchFamily="34" charset="0"/>
                <a:cs typeface="Arial" charset="0"/>
              </a:rPr>
              <a:t>) for students with special needs (yet to be launched</a:t>
            </a:r>
            <a:r>
              <a:rPr lang="en-US" sz="2200" dirty="0" smtClean="0">
                <a:latin typeface="Calibri" pitchFamily="34" charset="0"/>
                <a:cs typeface="Arial" charset="0"/>
              </a:rPr>
              <a:t>)</a:t>
            </a:r>
            <a:r>
              <a:rPr lang="en-US" sz="2200" dirty="0">
                <a:latin typeface="Calibri" pitchFamily="34" charset="0"/>
                <a:cs typeface="Arial" charset="0"/>
              </a:rPr>
              <a:t>.</a:t>
            </a:r>
            <a:r>
              <a:rPr lang="en-US" sz="2200" dirty="0" smtClean="0">
                <a:latin typeface="Calibri" pitchFamily="34" charset="0"/>
                <a:cs typeface="Arial" charset="0"/>
              </a:rPr>
              <a:t> </a:t>
            </a:r>
            <a:endParaRPr lang="en-US" sz="2200" dirty="0">
              <a:latin typeface="Calibri" pitchFamily="34" charset="0"/>
              <a:cs typeface="Arial" charset="0"/>
            </a:endParaRPr>
          </a:p>
        </p:txBody>
      </p:sp>
      <p:sp>
        <p:nvSpPr>
          <p:cNvPr id="21" name="Slide Number Placeholder 20"/>
          <p:cNvSpPr>
            <a:spLocks noGrp="1"/>
          </p:cNvSpPr>
          <p:nvPr>
            <p:ph type="sldNum" sz="quarter" idx="11"/>
          </p:nvPr>
        </p:nvSpPr>
        <p:spPr>
          <a:xfrm>
            <a:off x="6705600" y="6400800"/>
            <a:ext cx="2133600" cy="365125"/>
          </a:xfrm>
        </p:spPr>
        <p:txBody>
          <a:bodyPr/>
          <a:lstStyle/>
          <a:p>
            <a:pPr>
              <a:defRPr/>
            </a:pPr>
            <a:fld id="{09E4A9E2-3D8A-47A2-8BA7-5D5D46836A51}" type="slidenum">
              <a:rPr lang="en-US"/>
              <a:pPr>
                <a:defRPr/>
              </a:pPr>
              <a:t>14</a:t>
            </a:fld>
            <a:endParaRPr lang="en-US" dirty="0"/>
          </a:p>
        </p:txBody>
      </p:sp>
      <p:sp>
        <p:nvSpPr>
          <p:cNvPr id="31" name="Round Diagonal Corner Rectangle 30"/>
          <p:cNvSpPr/>
          <p:nvPr/>
        </p:nvSpPr>
        <p:spPr>
          <a:xfrm>
            <a:off x="2209800" y="5108575"/>
            <a:ext cx="6477000" cy="1331913"/>
          </a:xfrm>
          <a:prstGeom prst="round2DiagRect">
            <a:avLst>
              <a:gd name="adj1" fmla="val 10753"/>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TextBox 33"/>
          <p:cNvSpPr txBox="1"/>
          <p:nvPr/>
        </p:nvSpPr>
        <p:spPr>
          <a:xfrm>
            <a:off x="7081838" y="5326857"/>
            <a:ext cx="1452562" cy="892175"/>
          </a:xfrm>
          <a:prstGeom prst="rect">
            <a:avLst/>
          </a:prstGeom>
          <a:noFill/>
        </p:spPr>
        <p:txBody>
          <a:bodyPr>
            <a:spAutoFit/>
          </a:bodyPr>
          <a:lstStyle/>
          <a:p>
            <a:pPr>
              <a:defRPr/>
            </a:pPr>
            <a:r>
              <a:rPr lang="en-US" sz="1300" b="1" dirty="0">
                <a:solidFill>
                  <a:schemeClr val="bg1"/>
                </a:solidFill>
                <a:latin typeface="+mj-lt"/>
                <a:cs typeface="Arial" charset="0"/>
              </a:rPr>
              <a:t>Continuous innovation to deliver better services……</a:t>
            </a:r>
          </a:p>
        </p:txBody>
      </p:sp>
      <p:sp>
        <p:nvSpPr>
          <p:cNvPr id="22539" name="TextBox 24"/>
          <p:cNvSpPr txBox="1">
            <a:spLocks noChangeArrowheads="1"/>
          </p:cNvSpPr>
          <p:nvPr/>
        </p:nvSpPr>
        <p:spPr bwMode="auto">
          <a:xfrm>
            <a:off x="457200" y="990600"/>
            <a:ext cx="1600200" cy="1446213"/>
          </a:xfrm>
          <a:prstGeom prst="rect">
            <a:avLst/>
          </a:prstGeom>
          <a:noFill/>
          <a:ln w="9525">
            <a:noFill/>
            <a:miter lim="800000"/>
            <a:headEnd/>
            <a:tailEnd/>
          </a:ln>
        </p:spPr>
        <p:txBody>
          <a:bodyPr>
            <a:spAutoFit/>
          </a:bodyPr>
          <a:lstStyle/>
          <a:p>
            <a:pPr>
              <a:spcBef>
                <a:spcPct val="20000"/>
              </a:spcBef>
              <a:buFont typeface="Wingdings" pitchFamily="2" charset="2"/>
              <a:buNone/>
            </a:pPr>
            <a:r>
              <a:rPr lang="en-US" sz="2200" dirty="0">
                <a:solidFill>
                  <a:schemeClr val="bg1"/>
                </a:solidFill>
                <a:latin typeface="Calibri" pitchFamily="34" charset="0"/>
              </a:rPr>
              <a:t>Learning has never been so interesting…</a:t>
            </a:r>
          </a:p>
        </p:txBody>
      </p:sp>
      <p:sp>
        <p:nvSpPr>
          <p:cNvPr id="22" name="TextBox 6"/>
          <p:cNvSpPr txBox="1">
            <a:spLocks noChangeArrowheads="1"/>
          </p:cNvSpPr>
          <p:nvPr/>
        </p:nvSpPr>
        <p:spPr bwMode="auto">
          <a:xfrm>
            <a:off x="228600" y="206375"/>
            <a:ext cx="6383338"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Security, Availability and Support</a:t>
            </a:r>
          </a:p>
        </p:txBody>
      </p:sp>
      <p:pic>
        <p:nvPicPr>
          <p:cNvPr id="23" name="Picture 5" descr="D:\Documents and Settings\saurendrat209\My Documents\My Pictures\vlcsnap-2011-01-13-14h15m51s210.png"/>
          <p:cNvPicPr>
            <a:picLocks noChangeAspect="1" noChangeArrowheads="1"/>
          </p:cNvPicPr>
          <p:nvPr/>
        </p:nvPicPr>
        <p:blipFill>
          <a:blip r:embed="rId3" cstate="print"/>
          <a:srcRect/>
          <a:stretch>
            <a:fillRect/>
          </a:stretch>
        </p:blipFill>
        <p:spPr bwMode="auto">
          <a:xfrm>
            <a:off x="2350836" y="5105401"/>
            <a:ext cx="4507163" cy="1335087"/>
          </a:xfrm>
          <a:prstGeom prst="rect">
            <a:avLst/>
          </a:prstGeom>
          <a:ln>
            <a:noFill/>
          </a:ln>
          <a:effectLst>
            <a:softEdge rad="112500"/>
          </a:effectLst>
        </p:spPr>
      </p:pic>
      <p:pic>
        <p:nvPicPr>
          <p:cNvPr id="44034" name="Picture 2" descr="D:\Documents and Settings\saurendrat209\My Documents\My Pictures\vlcsnap-2011-01-13-14h39m26s247.png"/>
          <p:cNvPicPr>
            <a:picLocks noChangeAspect="1" noChangeArrowheads="1"/>
          </p:cNvPicPr>
          <p:nvPr/>
        </p:nvPicPr>
        <p:blipFill>
          <a:blip r:embed="rId4" cstate="print"/>
          <a:srcRect/>
          <a:stretch>
            <a:fillRect/>
          </a:stretch>
        </p:blipFill>
        <p:spPr bwMode="auto">
          <a:xfrm>
            <a:off x="457200" y="3200400"/>
            <a:ext cx="1752600" cy="1655882"/>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pic>
        <p:nvPicPr>
          <p:cNvPr id="17" name="Picture 16" descr="D:\Back up\OMAN\ITA\Phase 1\MoE\Supporting Docs\MOE_Logo\Ministry_Logo_English.jpg"/>
          <p:cNvPicPr>
            <a:picLocks noChangeAspect="1" noChangeArrowheads="1"/>
          </p:cNvPicPr>
          <p:nvPr/>
        </p:nvPicPr>
        <p:blipFill>
          <a:blip r:embed="rId5"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18"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17"/>
          <p:cNvGrpSpPr/>
          <p:nvPr/>
        </p:nvGrpSpPr>
        <p:grpSpPr>
          <a:xfrm>
            <a:off x="381000" y="914400"/>
            <a:ext cx="8267700" cy="4038599"/>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3558" name="TextBox 24"/>
          <p:cNvSpPr txBox="1">
            <a:spLocks noChangeArrowheads="1"/>
          </p:cNvSpPr>
          <p:nvPr/>
        </p:nvSpPr>
        <p:spPr bwMode="auto">
          <a:xfrm>
            <a:off x="457200" y="990600"/>
            <a:ext cx="1600200" cy="2124075"/>
          </a:xfrm>
          <a:prstGeom prst="rect">
            <a:avLst/>
          </a:prstGeom>
          <a:noFill/>
          <a:ln w="9525">
            <a:noFill/>
            <a:miter lim="800000"/>
            <a:headEnd/>
            <a:tailEnd/>
          </a:ln>
        </p:spPr>
        <p:txBody>
          <a:bodyPr>
            <a:spAutoFit/>
          </a:bodyPr>
          <a:lstStyle/>
          <a:p>
            <a:pPr>
              <a:spcBef>
                <a:spcPct val="20000"/>
              </a:spcBef>
              <a:buFont typeface="Wingdings" pitchFamily="2" charset="2"/>
              <a:buNone/>
            </a:pPr>
            <a:r>
              <a:rPr lang="en-US" sz="2200" dirty="0">
                <a:solidFill>
                  <a:schemeClr val="bg1"/>
                </a:solidFill>
                <a:latin typeface="Calibri" pitchFamily="34" charset="0"/>
              </a:rPr>
              <a:t>Multi Channel –customer support: email, </a:t>
            </a:r>
            <a:r>
              <a:rPr lang="en-US" sz="2200" dirty="0" smtClean="0">
                <a:solidFill>
                  <a:schemeClr val="bg1"/>
                </a:solidFill>
                <a:latin typeface="Calibri" pitchFamily="34" charset="0"/>
              </a:rPr>
              <a:t>SMS, </a:t>
            </a:r>
            <a:r>
              <a:rPr lang="en-US" sz="2200" dirty="0">
                <a:solidFill>
                  <a:schemeClr val="bg1"/>
                </a:solidFill>
                <a:latin typeface="Calibri" pitchFamily="34" charset="0"/>
              </a:rPr>
              <a:t>kiosk….</a:t>
            </a:r>
          </a:p>
        </p:txBody>
      </p:sp>
      <p:sp>
        <p:nvSpPr>
          <p:cNvPr id="23559" name="TextBox 27"/>
          <p:cNvSpPr txBox="1">
            <a:spLocks noChangeArrowheads="1"/>
          </p:cNvSpPr>
          <p:nvPr/>
        </p:nvSpPr>
        <p:spPr bwMode="auto">
          <a:xfrm>
            <a:off x="2400300" y="1547813"/>
            <a:ext cx="6286500" cy="3478212"/>
          </a:xfrm>
          <a:prstGeom prst="rect">
            <a:avLst/>
          </a:prstGeom>
          <a:noFill/>
          <a:ln w="9525">
            <a:noFill/>
            <a:miter lim="800000"/>
            <a:headEnd/>
            <a:tailEnd/>
          </a:ln>
        </p:spPr>
        <p:txBody>
          <a:bodyPr>
            <a:spAutoFit/>
          </a:bodyPr>
          <a:lstStyle/>
          <a:p>
            <a:pPr marL="231775" indent="-231775">
              <a:buClr>
                <a:schemeClr val="accent1"/>
              </a:buClr>
            </a:pPr>
            <a:r>
              <a:rPr lang="en-US" sz="2000" dirty="0">
                <a:latin typeface="Calibri" pitchFamily="34" charset="0"/>
              </a:rPr>
              <a:t>With Educational Portal:</a:t>
            </a:r>
          </a:p>
          <a:p>
            <a:pPr marL="231775" indent="-231775">
              <a:buClr>
                <a:schemeClr val="accent1"/>
              </a:buClr>
              <a:buFontTx/>
              <a:buBlip>
                <a:blip r:embed="rId2"/>
              </a:buBlip>
            </a:pPr>
            <a:r>
              <a:rPr lang="en-US" sz="2000" dirty="0" smtClean="0">
                <a:latin typeface="Calibri" pitchFamily="34" charset="0"/>
              </a:rPr>
              <a:t>Students/Parents </a:t>
            </a:r>
            <a:r>
              <a:rPr lang="en-US" sz="2000" dirty="0">
                <a:latin typeface="Calibri" pitchFamily="34" charset="0"/>
              </a:rPr>
              <a:t>can send their inquiries, feedbacks, </a:t>
            </a:r>
            <a:r>
              <a:rPr lang="en-US" sz="2000" dirty="0" smtClean="0">
                <a:latin typeface="Calibri" pitchFamily="34" charset="0"/>
              </a:rPr>
              <a:t>complaints</a:t>
            </a:r>
            <a:r>
              <a:rPr lang="en-US" sz="2000" dirty="0">
                <a:latin typeface="Calibri" pitchFamily="34" charset="0"/>
              </a:rPr>
              <a:t>, and receive responses through their emails and subscribed mobile. </a:t>
            </a:r>
          </a:p>
          <a:p>
            <a:pPr marL="231775" indent="-231775">
              <a:buClr>
                <a:schemeClr val="accent1"/>
              </a:buClr>
              <a:buFontTx/>
              <a:buBlip>
                <a:blip r:embed="rId2"/>
              </a:buBlip>
            </a:pPr>
            <a:r>
              <a:rPr lang="en-US" sz="2000" dirty="0">
                <a:latin typeface="Calibri" pitchFamily="34" charset="0"/>
              </a:rPr>
              <a:t>A call centre has been </a:t>
            </a:r>
            <a:r>
              <a:rPr lang="en-US" sz="2000" dirty="0" smtClean="0">
                <a:latin typeface="Calibri" pitchFamily="34" charset="0"/>
              </a:rPr>
              <a:t>envisaged </a:t>
            </a:r>
            <a:r>
              <a:rPr lang="en-US" sz="2000" dirty="0">
                <a:latin typeface="Calibri" pitchFamily="34" charset="0"/>
              </a:rPr>
              <a:t>to provide anytime, anywhere support. The call centre will be set up in next 4 months time. </a:t>
            </a:r>
          </a:p>
          <a:p>
            <a:pPr marL="231775" indent="-231775">
              <a:buClr>
                <a:schemeClr val="accent1"/>
              </a:buClr>
              <a:buFontTx/>
              <a:buBlip>
                <a:blip r:embed="rId2"/>
              </a:buBlip>
            </a:pPr>
            <a:r>
              <a:rPr lang="en-US" sz="2000" dirty="0">
                <a:latin typeface="Calibri" pitchFamily="34" charset="0"/>
              </a:rPr>
              <a:t>Feedback and </a:t>
            </a:r>
            <a:r>
              <a:rPr lang="en-US" sz="2000" dirty="0" smtClean="0">
                <a:latin typeface="Calibri" pitchFamily="34" charset="0"/>
              </a:rPr>
              <a:t>complaints </a:t>
            </a:r>
            <a:r>
              <a:rPr lang="en-US" sz="2000" dirty="0">
                <a:latin typeface="Calibri" pitchFamily="34" charset="0"/>
              </a:rPr>
              <a:t>are periodically analyzed to ensure better quality of service within committed service levels.</a:t>
            </a:r>
          </a:p>
          <a:p>
            <a:pPr marL="231775" indent="-231775" algn="just">
              <a:buClr>
                <a:schemeClr val="accent1"/>
              </a:buClr>
            </a:pPr>
            <a:endParaRPr lang="en-US" sz="2000" dirty="0">
              <a:latin typeface="Calibri" pitchFamily="34" charset="0"/>
            </a:endParaRPr>
          </a:p>
        </p:txBody>
      </p:sp>
      <p:sp>
        <p:nvSpPr>
          <p:cNvPr id="30" name="TextBox 9"/>
          <p:cNvSpPr txBox="1">
            <a:spLocks noChangeArrowheads="1"/>
          </p:cNvSpPr>
          <p:nvPr/>
        </p:nvSpPr>
        <p:spPr bwMode="auto">
          <a:xfrm>
            <a:off x="2362200" y="1066800"/>
            <a:ext cx="6172200" cy="554038"/>
          </a:xfrm>
          <a:prstGeom prst="rect">
            <a:avLst/>
          </a:prstGeom>
          <a:noFill/>
          <a:ln w="9525">
            <a:noFill/>
            <a:miter lim="800000"/>
            <a:headEnd/>
            <a:tailEnd/>
          </a:ln>
        </p:spPr>
        <p:txBody>
          <a:bodyPr>
            <a:spAutoFit/>
          </a:bodyPr>
          <a:lstStyle/>
          <a:p>
            <a:pPr>
              <a:defRPr/>
            </a:pPr>
            <a:r>
              <a:rPr lang="en-US" sz="3000" dirty="0">
                <a:solidFill>
                  <a:srgbClr val="3C8FED"/>
                </a:solidFill>
                <a:latin typeface="+mj-lt"/>
                <a:cs typeface="Arial" charset="0"/>
              </a:rPr>
              <a:t>Customer Support</a:t>
            </a:r>
          </a:p>
        </p:txBody>
      </p:sp>
      <p:sp>
        <p:nvSpPr>
          <p:cNvPr id="18" name="Slide Number Placeholder 17"/>
          <p:cNvSpPr>
            <a:spLocks noGrp="1"/>
          </p:cNvSpPr>
          <p:nvPr>
            <p:ph type="sldNum" sz="quarter" idx="11"/>
          </p:nvPr>
        </p:nvSpPr>
        <p:spPr>
          <a:xfrm>
            <a:off x="6705600" y="6400800"/>
            <a:ext cx="2133600" cy="365125"/>
          </a:xfrm>
        </p:spPr>
        <p:txBody>
          <a:bodyPr/>
          <a:lstStyle/>
          <a:p>
            <a:pPr>
              <a:defRPr/>
            </a:pPr>
            <a:fld id="{5C6A2EAC-3A62-4551-8C4D-54D492B2AAB9}" type="slidenum">
              <a:rPr lang="en-US"/>
              <a:pPr>
                <a:defRPr/>
              </a:pPr>
              <a:t>15</a:t>
            </a:fld>
            <a:endParaRPr lang="en-US" dirty="0"/>
          </a:p>
        </p:txBody>
      </p:sp>
      <p:pic>
        <p:nvPicPr>
          <p:cNvPr id="20" name="Picture 4" descr="C:\Documents and Settings\asaif001\My Documents\My Pictures\encr.jpg"/>
          <p:cNvPicPr>
            <a:picLocks noChangeArrowheads="1"/>
          </p:cNvPicPr>
          <p:nvPr/>
        </p:nvPicPr>
        <p:blipFill>
          <a:blip r:embed="rId3" cstate="email"/>
          <a:srcRect/>
          <a:stretch>
            <a:fillRect/>
          </a:stretch>
        </p:blipFill>
        <p:spPr bwMode="auto">
          <a:xfrm>
            <a:off x="5678424"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pic>
        <p:nvPicPr>
          <p:cNvPr id="25" name="Picture 2"/>
          <p:cNvPicPr>
            <a:picLocks noChangeArrowheads="1"/>
          </p:cNvPicPr>
          <p:nvPr/>
        </p:nvPicPr>
        <p:blipFill>
          <a:blip r:embed="rId4" cstate="email"/>
          <a:srcRect/>
          <a:stretch>
            <a:fillRect/>
          </a:stretch>
        </p:blipFill>
        <p:spPr bwMode="auto">
          <a:xfrm>
            <a:off x="2240280"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sp>
        <p:nvSpPr>
          <p:cNvPr id="26" name="Round Diagonal Corner Rectangle 25"/>
          <p:cNvSpPr/>
          <p:nvPr/>
        </p:nvSpPr>
        <p:spPr>
          <a:xfrm>
            <a:off x="2209800" y="5078413"/>
            <a:ext cx="3048000" cy="1331912"/>
          </a:xfrm>
          <a:prstGeom prst="round2DiagRect">
            <a:avLst>
              <a:gd name="adj1" fmla="val 14888"/>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Round Diagonal Corner Rectangle 26"/>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TextBox 27"/>
          <p:cNvSpPr txBox="1"/>
          <p:nvPr/>
        </p:nvSpPr>
        <p:spPr>
          <a:xfrm>
            <a:off x="3805238" y="5145088"/>
            <a:ext cx="1452562" cy="1169987"/>
          </a:xfrm>
          <a:prstGeom prst="rect">
            <a:avLst/>
          </a:prstGeom>
          <a:noFill/>
        </p:spPr>
        <p:txBody>
          <a:bodyPr>
            <a:spAutoFit/>
          </a:bodyPr>
          <a:lstStyle/>
          <a:p>
            <a:pPr>
              <a:defRPr/>
            </a:pPr>
            <a:r>
              <a:rPr lang="en-US" sz="1400" b="1" dirty="0">
                <a:solidFill>
                  <a:schemeClr val="bg1"/>
                </a:solidFill>
                <a:latin typeface="+mj-lt"/>
                <a:cs typeface="Arial" charset="0"/>
              </a:rPr>
              <a:t>Send your feedback / complaint @ www.moe.gov.om.....</a:t>
            </a:r>
          </a:p>
        </p:txBody>
      </p:sp>
      <p:sp>
        <p:nvSpPr>
          <p:cNvPr id="31" name="TextBox 30"/>
          <p:cNvSpPr txBox="1"/>
          <p:nvPr/>
        </p:nvSpPr>
        <p:spPr>
          <a:xfrm>
            <a:off x="7239000" y="5126038"/>
            <a:ext cx="1223963" cy="1169987"/>
          </a:xfrm>
          <a:prstGeom prst="rect">
            <a:avLst/>
          </a:prstGeom>
          <a:noFill/>
        </p:spPr>
        <p:txBody>
          <a:bodyPr>
            <a:spAutoFit/>
          </a:bodyPr>
          <a:lstStyle/>
          <a:p>
            <a:pPr>
              <a:defRPr/>
            </a:pPr>
            <a:r>
              <a:rPr lang="en-US" sz="1400" b="1" dirty="0">
                <a:solidFill>
                  <a:schemeClr val="bg1"/>
                </a:solidFill>
                <a:latin typeface="+mj-lt"/>
                <a:cs typeface="Arial" charset="0"/>
              </a:rPr>
              <a:t>A call centre will be set up for voice support 24X7…</a:t>
            </a:r>
          </a:p>
        </p:txBody>
      </p:sp>
      <p:pic>
        <p:nvPicPr>
          <p:cNvPr id="1029" name="Picture 5"/>
          <p:cNvPicPr>
            <a:picLocks noChangeArrowheads="1"/>
          </p:cNvPicPr>
          <p:nvPr/>
        </p:nvPicPr>
        <p:blipFill>
          <a:blip r:embed="rId5" cstate="email"/>
          <a:srcRect/>
          <a:stretch>
            <a:fillRect/>
          </a:stretch>
        </p:blipFill>
        <p:spPr bwMode="auto">
          <a:xfrm>
            <a:off x="5678424" y="5148072"/>
            <a:ext cx="1527048" cy="1261872"/>
          </a:xfrm>
          <a:prstGeom prst="rect">
            <a:avLst/>
          </a:prstGeom>
          <a:ln>
            <a:noFill/>
          </a:ln>
          <a:effectLst>
            <a:softEdge rad="112500"/>
          </a:effectLst>
        </p:spPr>
      </p:pic>
      <p:pic>
        <p:nvPicPr>
          <p:cNvPr id="22548" name="Picture 20" descr="C:\Documents and Settings\asaif001\Desktop\Icons\24x24-free-application-icons\bmp\24x24\Phone number.bmp"/>
          <p:cNvPicPr>
            <a:picLocks noChangeAspect="1" noChangeArrowheads="1"/>
          </p:cNvPicPr>
          <p:nvPr/>
        </p:nvPicPr>
        <p:blipFill>
          <a:blip r:embed="rId6" cstate="email"/>
          <a:srcRect/>
          <a:stretch>
            <a:fillRect/>
          </a:stretch>
        </p:blipFill>
        <p:spPr bwMode="auto">
          <a:xfrm>
            <a:off x="6781800" y="5181600"/>
            <a:ext cx="381000" cy="381000"/>
          </a:xfrm>
          <a:prstGeom prst="ellipse">
            <a:avLst/>
          </a:prstGeom>
          <a:ln w="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3" name="Picture 159" descr="D:\Back up\OMAN\ITA\Phase 1\MoE\Pics\MoE Portal pic.JPG"/>
          <p:cNvPicPr>
            <a:picLocks noChangeAspect="1" noChangeArrowheads="1"/>
          </p:cNvPicPr>
          <p:nvPr/>
        </p:nvPicPr>
        <p:blipFill>
          <a:blip r:embed="rId7" cstate="print"/>
          <a:srcRect/>
          <a:stretch>
            <a:fillRect/>
          </a:stretch>
        </p:blipFill>
        <p:spPr bwMode="auto">
          <a:xfrm>
            <a:off x="2324100" y="5181600"/>
            <a:ext cx="1257300" cy="1154113"/>
          </a:xfrm>
          <a:prstGeom prst="rect">
            <a:avLst/>
          </a:prstGeom>
          <a:ln>
            <a:noFill/>
          </a:ln>
          <a:effectLst>
            <a:softEdge rad="112500"/>
          </a:effectLst>
        </p:spPr>
      </p:pic>
      <p:sp>
        <p:nvSpPr>
          <p:cNvPr id="24" name="TextBox 6"/>
          <p:cNvSpPr txBox="1">
            <a:spLocks noChangeArrowheads="1"/>
          </p:cNvSpPr>
          <p:nvPr/>
        </p:nvSpPr>
        <p:spPr bwMode="auto">
          <a:xfrm>
            <a:off x="228600" y="206375"/>
            <a:ext cx="6383338"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Security, Availability and Support</a:t>
            </a:r>
          </a:p>
        </p:txBody>
      </p:sp>
      <p:pic>
        <p:nvPicPr>
          <p:cNvPr id="22551" name="Picture 23" descr="D:\Documents and Settings\saurendrat209\My Documents\My Pictures\vlcsnap-2011-01-13-14h37m29s100.png"/>
          <p:cNvPicPr>
            <a:picLocks noChangeAspect="1" noChangeArrowheads="1"/>
          </p:cNvPicPr>
          <p:nvPr/>
        </p:nvPicPr>
        <p:blipFill>
          <a:blip r:embed="rId8" cstate="print"/>
          <a:srcRect/>
          <a:stretch>
            <a:fillRect/>
          </a:stretch>
        </p:blipFill>
        <p:spPr bwMode="auto">
          <a:xfrm>
            <a:off x="443552" y="3393743"/>
            <a:ext cx="1676400" cy="1492155"/>
          </a:xfrm>
          <a:prstGeom prst="rect">
            <a:avLst/>
          </a:prstGeom>
          <a:ln>
            <a:noFill/>
          </a:ln>
          <a:effectLst>
            <a:softEdge rad="112500"/>
          </a:effectLst>
        </p:spPr>
      </p:pic>
      <p:pic>
        <p:nvPicPr>
          <p:cNvPr id="23" name="Picture 22" descr="D:\Back up\OMAN\ITA\Phase 1\MoE\Supporting Docs\MOE_Logo\Ministry_Logo_English.jpg"/>
          <p:cNvPicPr>
            <a:picLocks noChangeAspect="1" noChangeArrowheads="1"/>
          </p:cNvPicPr>
          <p:nvPr/>
        </p:nvPicPr>
        <p:blipFill>
          <a:blip r:embed="rId9"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32"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3648" y="-47682"/>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Slide Number Placeholder 4"/>
          <p:cNvSpPr>
            <a:spLocks noGrp="1"/>
          </p:cNvSpPr>
          <p:nvPr>
            <p:ph type="sldNum" sz="quarter" idx="11"/>
          </p:nvPr>
        </p:nvSpPr>
        <p:spPr>
          <a:xfrm>
            <a:off x="6858000" y="6416675"/>
            <a:ext cx="2133600" cy="365125"/>
          </a:xfrm>
        </p:spPr>
        <p:txBody>
          <a:bodyPr/>
          <a:lstStyle/>
          <a:p>
            <a:pPr>
              <a:defRPr/>
            </a:pPr>
            <a:fld id="{D5412F68-3228-4D2F-9A16-872A1F358D58}" type="slidenum">
              <a:rPr lang="en-US" smtClean="0"/>
              <a:pPr>
                <a:defRPr/>
              </a:pPr>
              <a:t>16</a:t>
            </a:fld>
            <a:endParaRPr lang="en-US" dirty="0"/>
          </a:p>
        </p:txBody>
      </p:sp>
      <p:pic>
        <p:nvPicPr>
          <p:cNvPr id="14" name="Picture 13" descr="D:\Back up\OMAN\ITA\Phase 1\MoE\Supporting Docs\MOE_Logo\Ministry_Logo_English.jpg"/>
          <p:cNvPicPr>
            <a:picLocks noChangeAspect="1" noChangeArrowheads="1"/>
          </p:cNvPicPr>
          <p:nvPr/>
        </p:nvPicPr>
        <p:blipFill>
          <a:blip r:embed="rId2"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15" name="Footer Placeholder 32"/>
          <p:cNvSpPr>
            <a:spLocks noGrp="1"/>
          </p:cNvSpPr>
          <p:nvPr>
            <p:ph type="ftr" sz="quarter" idx="10"/>
          </p:nvPr>
        </p:nvSpPr>
        <p:spPr>
          <a:xfrm>
            <a:off x="76200" y="6416675"/>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
        <p:nvSpPr>
          <p:cNvPr id="6" name="Rectangle 4"/>
          <p:cNvSpPr>
            <a:spLocks noChangeArrowheads="1"/>
          </p:cNvSpPr>
          <p:nvPr/>
        </p:nvSpPr>
        <p:spPr bwMode="auto">
          <a:xfrm>
            <a:off x="330200" y="6477000"/>
            <a:ext cx="7543800" cy="381000"/>
          </a:xfrm>
          <a:prstGeom prst="rect">
            <a:avLst/>
          </a:prstGeom>
          <a:solidFill>
            <a:schemeClr val="bg1"/>
          </a:solidFill>
          <a:ln w="15875">
            <a:noFill/>
            <a:miter lim="800000"/>
            <a:headEnd/>
            <a:tailEnd/>
          </a:ln>
        </p:spPr>
        <p:txBody>
          <a:bodyPr wrap="none" anchor="ctr"/>
          <a:lstStyle/>
          <a:p>
            <a:endParaRPr lang="en-US"/>
          </a:p>
        </p:txBody>
      </p:sp>
      <p:sp>
        <p:nvSpPr>
          <p:cNvPr id="7" name="Rectangle 22"/>
          <p:cNvSpPr>
            <a:spLocks noGrp="1" noChangeArrowheads="1"/>
          </p:cNvSpPr>
          <p:nvPr>
            <p:ph type="title"/>
          </p:nvPr>
        </p:nvSpPr>
        <p:spPr>
          <a:xfrm>
            <a:off x="0" y="66675"/>
            <a:ext cx="9144000" cy="822325"/>
          </a:xfrm>
        </p:spPr>
        <p:txBody>
          <a:bodyPr lIns="27432" tIns="27432" rIns="27432" bIns="27432"/>
          <a:lstStyle/>
          <a:p>
            <a:pPr>
              <a:defRPr/>
            </a:pPr>
            <a:r>
              <a:rPr lang="ar-OM" dirty="0" smtClean="0">
                <a:latin typeface="Broadway" pitchFamily="82" charset="0"/>
                <a:cs typeface="Traditional Arabic" pitchFamily="2" charset="-78"/>
              </a:rPr>
              <a:t> </a:t>
            </a:r>
            <a:r>
              <a:rPr lang="en-US" sz="4000" b="0" dirty="0" smtClean="0">
                <a:effectLst>
                  <a:outerShdw blurRad="38100" dist="38100" dir="2700000" algn="tl">
                    <a:srgbClr val="000000">
                      <a:alpha val="43137"/>
                    </a:srgbClr>
                  </a:outerShdw>
                </a:effectLst>
                <a:latin typeface="Cooper Black" pitchFamily="18" charset="0"/>
                <a:cs typeface="Times New Roman" pitchFamily="18" charset="0"/>
              </a:rPr>
              <a:t>The Projects’ Phases</a:t>
            </a:r>
          </a:p>
        </p:txBody>
      </p:sp>
      <p:grpSp>
        <p:nvGrpSpPr>
          <p:cNvPr id="8" name="Group 23"/>
          <p:cNvGrpSpPr>
            <a:grpSpLocks/>
          </p:cNvGrpSpPr>
          <p:nvPr/>
        </p:nvGrpSpPr>
        <p:grpSpPr bwMode="auto">
          <a:xfrm>
            <a:off x="8083550" y="1090613"/>
            <a:ext cx="881063" cy="5507037"/>
            <a:chOff x="5092" y="921"/>
            <a:chExt cx="640" cy="1472"/>
          </a:xfrm>
        </p:grpSpPr>
        <p:sp>
          <p:nvSpPr>
            <p:cNvPr id="9" name="Rectangle 24"/>
            <p:cNvSpPr>
              <a:spLocks noChangeArrowheads="1"/>
            </p:cNvSpPr>
            <p:nvPr/>
          </p:nvSpPr>
          <p:spPr bwMode="auto">
            <a:xfrm>
              <a:off x="5092" y="921"/>
              <a:ext cx="640" cy="1472"/>
            </a:xfrm>
            <a:prstGeom prst="rect">
              <a:avLst/>
            </a:prstGeom>
            <a:solidFill>
              <a:schemeClr val="accent2"/>
            </a:solidFill>
            <a:ln w="9525">
              <a:noFill/>
              <a:miter lim="800000"/>
              <a:headEnd/>
              <a:tailEnd/>
            </a:ln>
          </p:spPr>
          <p:txBody>
            <a:bodyPr anchor="ctr">
              <a:spAutoFit/>
            </a:bodyPr>
            <a:lstStyle/>
            <a:p>
              <a:endParaRPr lang="en-US"/>
            </a:p>
          </p:txBody>
        </p:sp>
        <p:sp>
          <p:nvSpPr>
            <p:cNvPr id="10" name="Text Box 25"/>
            <p:cNvSpPr txBox="1">
              <a:spLocks noChangeArrowheads="1"/>
            </p:cNvSpPr>
            <p:nvPr/>
          </p:nvSpPr>
          <p:spPr bwMode="auto">
            <a:xfrm rot="5400000">
              <a:off x="5539" y="884"/>
              <a:ext cx="131" cy="250"/>
            </a:xfrm>
            <a:prstGeom prst="rect">
              <a:avLst/>
            </a:prstGeom>
            <a:noFill/>
            <a:ln w="9525">
              <a:noFill/>
              <a:miter lim="800000"/>
              <a:headEnd/>
              <a:tailEnd/>
            </a:ln>
            <a:effectLst/>
          </p:spPr>
          <p:txBody>
            <a:bodyPr rot="10800000" vert="eaVert">
              <a:spAutoFit/>
            </a:bodyPr>
            <a:lstStyle/>
            <a:p>
              <a:pPr algn="l" rtl="0">
                <a:spcBef>
                  <a:spcPct val="50000"/>
                </a:spcBef>
                <a:defRPr/>
              </a:pPr>
              <a:endParaRPr lang="en-US" sz="2000" b="1">
                <a:solidFill>
                  <a:schemeClr val="bg1"/>
                </a:solidFill>
                <a:effectLst>
                  <a:outerShdw blurRad="38100" dist="38100" dir="2700000" algn="tl">
                    <a:srgbClr val="000000"/>
                  </a:outerShdw>
                </a:effectLst>
                <a:latin typeface="Arial" charset="0"/>
                <a:ea typeface="MS PGothic" pitchFamily="34" charset="-128"/>
              </a:endParaRPr>
            </a:p>
          </p:txBody>
        </p:sp>
      </p:grpSp>
      <p:grpSp>
        <p:nvGrpSpPr>
          <p:cNvPr id="12" name="Group 26"/>
          <p:cNvGrpSpPr>
            <a:grpSpLocks/>
          </p:cNvGrpSpPr>
          <p:nvPr/>
        </p:nvGrpSpPr>
        <p:grpSpPr bwMode="auto">
          <a:xfrm>
            <a:off x="7524750" y="1341438"/>
            <a:ext cx="1384300" cy="5265737"/>
            <a:chOff x="4580" y="1073"/>
            <a:chExt cx="1032" cy="1110"/>
          </a:xfrm>
        </p:grpSpPr>
        <p:sp>
          <p:nvSpPr>
            <p:cNvPr id="13" name="Rectangle 27"/>
            <p:cNvSpPr>
              <a:spLocks noChangeArrowheads="1"/>
            </p:cNvSpPr>
            <p:nvPr/>
          </p:nvSpPr>
          <p:spPr bwMode="auto">
            <a:xfrm>
              <a:off x="4730" y="1282"/>
              <a:ext cx="713" cy="700"/>
            </a:xfrm>
            <a:prstGeom prst="rect">
              <a:avLst/>
            </a:prstGeom>
            <a:solidFill>
              <a:srgbClr val="99CC00">
                <a:alpha val="70195"/>
              </a:srgbClr>
            </a:solidFill>
            <a:ln w="9525">
              <a:solidFill>
                <a:schemeClr val="bg1"/>
              </a:solidFill>
              <a:miter lim="800000"/>
              <a:headEnd/>
              <a:tailEnd/>
            </a:ln>
          </p:spPr>
          <p:txBody>
            <a:bodyPr wrap="none" anchor="ctr"/>
            <a:lstStyle/>
            <a:p>
              <a:endParaRPr lang="en-US"/>
            </a:p>
          </p:txBody>
        </p:sp>
        <p:sp>
          <p:nvSpPr>
            <p:cNvPr id="16" name="Rectangle 28"/>
            <p:cNvSpPr>
              <a:spLocks noChangeArrowheads="1"/>
            </p:cNvSpPr>
            <p:nvPr/>
          </p:nvSpPr>
          <p:spPr bwMode="auto">
            <a:xfrm rot="5400000">
              <a:off x="5046" y="755"/>
              <a:ext cx="69" cy="705"/>
            </a:xfrm>
            <a:prstGeom prst="rect">
              <a:avLst/>
            </a:prstGeom>
            <a:solidFill>
              <a:srgbClr val="99CC00">
                <a:alpha val="70195"/>
              </a:srgbClr>
            </a:solidFill>
            <a:ln w="9525">
              <a:solidFill>
                <a:schemeClr val="bg1"/>
              </a:solidFill>
              <a:miter lim="800000"/>
              <a:headEnd/>
              <a:tailEnd/>
            </a:ln>
          </p:spPr>
          <p:txBody>
            <a:bodyPr wrap="none" anchor="ctr">
              <a:spAutoFit/>
            </a:bodyPr>
            <a:lstStyle/>
            <a:p>
              <a:endParaRPr lang="en-US"/>
            </a:p>
          </p:txBody>
        </p:sp>
        <p:sp>
          <p:nvSpPr>
            <p:cNvPr id="17" name="Rectangle 29"/>
            <p:cNvSpPr>
              <a:spLocks noChangeArrowheads="1"/>
            </p:cNvSpPr>
            <p:nvPr/>
          </p:nvSpPr>
          <p:spPr bwMode="auto">
            <a:xfrm rot="5400000">
              <a:off x="5046" y="861"/>
              <a:ext cx="69" cy="705"/>
            </a:xfrm>
            <a:prstGeom prst="rect">
              <a:avLst/>
            </a:prstGeom>
            <a:solidFill>
              <a:srgbClr val="99CC00">
                <a:alpha val="70195"/>
              </a:srgbClr>
            </a:solidFill>
            <a:ln w="9525">
              <a:solidFill>
                <a:schemeClr val="bg1"/>
              </a:solidFill>
              <a:miter lim="800000"/>
              <a:headEnd/>
              <a:tailEnd/>
            </a:ln>
          </p:spPr>
          <p:txBody>
            <a:bodyPr wrap="none" anchor="ctr">
              <a:spAutoFit/>
            </a:bodyPr>
            <a:lstStyle/>
            <a:p>
              <a:endParaRPr lang="en-US"/>
            </a:p>
          </p:txBody>
        </p:sp>
        <p:sp>
          <p:nvSpPr>
            <p:cNvPr id="18" name="Rectangle 30"/>
            <p:cNvSpPr>
              <a:spLocks noChangeArrowheads="1"/>
            </p:cNvSpPr>
            <p:nvPr/>
          </p:nvSpPr>
          <p:spPr bwMode="auto">
            <a:xfrm rot="5400000">
              <a:off x="5049" y="1689"/>
              <a:ext cx="69" cy="705"/>
            </a:xfrm>
            <a:prstGeom prst="rect">
              <a:avLst/>
            </a:prstGeom>
            <a:solidFill>
              <a:srgbClr val="99CC00">
                <a:alpha val="70195"/>
              </a:srgbClr>
            </a:solidFill>
            <a:ln w="9525">
              <a:solidFill>
                <a:schemeClr val="bg1"/>
              </a:solidFill>
              <a:miter lim="800000"/>
              <a:headEnd/>
              <a:tailEnd/>
            </a:ln>
          </p:spPr>
          <p:txBody>
            <a:bodyPr wrap="none" anchor="ctr">
              <a:spAutoFit/>
            </a:bodyPr>
            <a:lstStyle/>
            <a:p>
              <a:endParaRPr lang="en-US"/>
            </a:p>
          </p:txBody>
        </p:sp>
        <p:sp>
          <p:nvSpPr>
            <p:cNvPr id="19" name="Rectangle 31"/>
            <p:cNvSpPr>
              <a:spLocks noChangeArrowheads="1"/>
            </p:cNvSpPr>
            <p:nvPr/>
          </p:nvSpPr>
          <p:spPr bwMode="auto">
            <a:xfrm rot="5400000">
              <a:off x="5049" y="1796"/>
              <a:ext cx="69" cy="705"/>
            </a:xfrm>
            <a:prstGeom prst="rect">
              <a:avLst/>
            </a:prstGeom>
            <a:solidFill>
              <a:srgbClr val="99CC00">
                <a:alpha val="70195"/>
              </a:srgbClr>
            </a:solidFill>
            <a:ln w="9525">
              <a:solidFill>
                <a:schemeClr val="bg1"/>
              </a:solidFill>
              <a:miter lim="800000"/>
              <a:headEnd/>
              <a:tailEnd/>
            </a:ln>
          </p:spPr>
          <p:txBody>
            <a:bodyPr wrap="none" anchor="ctr">
              <a:spAutoFit/>
            </a:bodyPr>
            <a:lstStyle/>
            <a:p>
              <a:endParaRPr lang="en-US"/>
            </a:p>
          </p:txBody>
        </p:sp>
        <p:sp>
          <p:nvSpPr>
            <p:cNvPr id="20" name="Text Box 32"/>
            <p:cNvSpPr txBox="1">
              <a:spLocks noChangeArrowheads="1"/>
            </p:cNvSpPr>
            <p:nvPr/>
          </p:nvSpPr>
          <p:spPr bwMode="auto">
            <a:xfrm>
              <a:off x="4580" y="1252"/>
              <a:ext cx="1032" cy="251"/>
            </a:xfrm>
            <a:prstGeom prst="rect">
              <a:avLst/>
            </a:prstGeom>
            <a:noFill/>
            <a:ln w="9525">
              <a:noFill/>
              <a:miter lim="800000"/>
              <a:headEnd/>
              <a:tailEnd/>
            </a:ln>
            <a:effectLst/>
          </p:spPr>
          <p:txBody>
            <a:bodyPr>
              <a:spAutoFit/>
            </a:bodyPr>
            <a:lstStyle/>
            <a:p>
              <a:pPr algn="ctr" rtl="0">
                <a:spcBef>
                  <a:spcPct val="50000"/>
                </a:spcBef>
                <a:defRPr/>
              </a:pPr>
              <a:endParaRPr lang="en-US" b="1">
                <a:solidFill>
                  <a:srgbClr val="003399"/>
                </a:solidFill>
                <a:effectLst>
                  <a:outerShdw blurRad="38100" dist="38100" dir="2700000" algn="tl">
                    <a:srgbClr val="000000"/>
                  </a:outerShdw>
                </a:effectLst>
                <a:latin typeface="Arial" charset="0"/>
                <a:ea typeface="MS PGothic" pitchFamily="34" charset="-128"/>
              </a:endParaRPr>
            </a:p>
            <a:p>
              <a:pPr algn="ctr" rtl="0">
                <a:spcBef>
                  <a:spcPct val="50000"/>
                </a:spcBef>
                <a:defRPr/>
              </a:pPr>
              <a:endParaRPr lang="en-US" b="1">
                <a:solidFill>
                  <a:srgbClr val="003399"/>
                </a:solidFill>
                <a:effectLst>
                  <a:outerShdw blurRad="38100" dist="38100" dir="2700000" algn="tl">
                    <a:srgbClr val="000000"/>
                  </a:outerShdw>
                </a:effectLst>
                <a:latin typeface="Arial" charset="0"/>
                <a:ea typeface="MS PGothic" pitchFamily="34" charset="-128"/>
              </a:endParaRPr>
            </a:p>
            <a:p>
              <a:pPr algn="ctr" rtl="0">
                <a:spcBef>
                  <a:spcPct val="50000"/>
                </a:spcBef>
                <a:defRPr/>
              </a:pPr>
              <a:endParaRPr lang="en-US" b="1">
                <a:solidFill>
                  <a:srgbClr val="003399"/>
                </a:solidFill>
                <a:effectLst>
                  <a:outerShdw blurRad="38100" dist="38100" dir="2700000" algn="tl">
                    <a:srgbClr val="000000"/>
                  </a:outerShdw>
                </a:effectLst>
                <a:latin typeface="Arial" charset="0"/>
                <a:ea typeface="MS PGothic" pitchFamily="34" charset="-128"/>
              </a:endParaRPr>
            </a:p>
          </p:txBody>
        </p:sp>
      </p:grpSp>
      <p:grpSp>
        <p:nvGrpSpPr>
          <p:cNvPr id="21" name="Group 33"/>
          <p:cNvGrpSpPr>
            <a:grpSpLocks/>
          </p:cNvGrpSpPr>
          <p:nvPr/>
        </p:nvGrpSpPr>
        <p:grpSpPr bwMode="auto">
          <a:xfrm>
            <a:off x="152400" y="1243013"/>
            <a:ext cx="7273925" cy="762000"/>
            <a:chOff x="96" y="783"/>
            <a:chExt cx="4582" cy="480"/>
          </a:xfrm>
        </p:grpSpPr>
        <p:sp>
          <p:nvSpPr>
            <p:cNvPr id="22" name="Rectangle 34"/>
            <p:cNvSpPr>
              <a:spLocks noChangeArrowheads="1"/>
            </p:cNvSpPr>
            <p:nvPr/>
          </p:nvSpPr>
          <p:spPr bwMode="auto">
            <a:xfrm>
              <a:off x="96" y="899"/>
              <a:ext cx="4435" cy="256"/>
            </a:xfrm>
            <a:prstGeom prst="rect">
              <a:avLst/>
            </a:prstGeom>
            <a:gradFill rotWithShape="1">
              <a:gsLst>
                <a:gs pos="0">
                  <a:schemeClr val="accent2"/>
                </a:gs>
                <a:gs pos="100000">
                  <a:schemeClr val="accent1"/>
                </a:gs>
              </a:gsLst>
              <a:lin ang="0" scaled="1"/>
            </a:gradFill>
            <a:ln w="9525">
              <a:noFill/>
              <a:miter lim="800000"/>
              <a:headEnd/>
              <a:tailEnd/>
            </a:ln>
          </p:spPr>
          <p:txBody>
            <a:bodyPr anchor="ctr">
              <a:spAutoFit/>
            </a:bodyPr>
            <a:lstStyle/>
            <a:p>
              <a:endParaRPr lang="en-US"/>
            </a:p>
          </p:txBody>
        </p:sp>
        <p:sp>
          <p:nvSpPr>
            <p:cNvPr id="23" name="Text Box 35"/>
            <p:cNvSpPr txBox="1">
              <a:spLocks noChangeArrowheads="1"/>
            </p:cNvSpPr>
            <p:nvPr/>
          </p:nvSpPr>
          <p:spPr bwMode="auto">
            <a:xfrm>
              <a:off x="202" y="937"/>
              <a:ext cx="526" cy="212"/>
            </a:xfrm>
            <a:prstGeom prst="rect">
              <a:avLst/>
            </a:prstGeom>
            <a:noFill/>
            <a:ln w="9525">
              <a:noFill/>
              <a:miter lim="800000"/>
              <a:headEnd/>
              <a:tailEnd/>
            </a:ln>
            <a:effectLst/>
          </p:spPr>
          <p:txBody>
            <a:bodyPr>
              <a:spAutoFit/>
            </a:bodyPr>
            <a:lstStyle/>
            <a:p>
              <a:pPr algn="l" rtl="0">
                <a:spcBef>
                  <a:spcPct val="50000"/>
                </a:spcBef>
                <a:defRPr/>
              </a:pPr>
              <a:r>
                <a:rPr lang="en-US" sz="1600" b="1">
                  <a:solidFill>
                    <a:schemeClr val="bg1"/>
                  </a:solidFill>
                  <a:effectLst>
                    <a:outerShdw blurRad="38100" dist="38100" dir="2700000" algn="tl">
                      <a:srgbClr val="000000"/>
                    </a:outerShdw>
                  </a:effectLst>
                  <a:latin typeface="Arial" charset="0"/>
                  <a:ea typeface="MS PGothic" pitchFamily="34" charset="-128"/>
                </a:rPr>
                <a:t>2006</a:t>
              </a:r>
            </a:p>
          </p:txBody>
        </p:sp>
        <p:sp>
          <p:nvSpPr>
            <p:cNvPr id="24" name="Text Box 36"/>
            <p:cNvSpPr txBox="1">
              <a:spLocks noChangeArrowheads="1"/>
            </p:cNvSpPr>
            <p:nvPr/>
          </p:nvSpPr>
          <p:spPr bwMode="auto">
            <a:xfrm>
              <a:off x="1741" y="937"/>
              <a:ext cx="526" cy="212"/>
            </a:xfrm>
            <a:prstGeom prst="rect">
              <a:avLst/>
            </a:prstGeom>
            <a:noFill/>
            <a:ln w="9525">
              <a:noFill/>
              <a:miter lim="800000"/>
              <a:headEnd/>
              <a:tailEnd/>
            </a:ln>
            <a:effectLst/>
          </p:spPr>
          <p:txBody>
            <a:bodyPr>
              <a:spAutoFit/>
            </a:bodyPr>
            <a:lstStyle/>
            <a:p>
              <a:pPr algn="l" rtl="0">
                <a:spcBef>
                  <a:spcPct val="50000"/>
                </a:spcBef>
              </a:pPr>
              <a:r>
                <a:rPr lang="en-US" sz="1600" b="1">
                  <a:solidFill>
                    <a:schemeClr val="bg1"/>
                  </a:solidFill>
                  <a:effectLst>
                    <a:outerShdw blurRad="38100" dist="38100" dir="2700000" algn="tl">
                      <a:srgbClr val="000000"/>
                    </a:outerShdw>
                  </a:effectLst>
                  <a:latin typeface="Arial" charset="0"/>
                  <a:ea typeface="MS PGothic" pitchFamily="34" charset="-128"/>
                </a:rPr>
                <a:t>2009</a:t>
              </a:r>
            </a:p>
          </p:txBody>
        </p:sp>
        <p:sp>
          <p:nvSpPr>
            <p:cNvPr id="25" name="Text Box 37"/>
            <p:cNvSpPr txBox="1">
              <a:spLocks noChangeArrowheads="1"/>
            </p:cNvSpPr>
            <p:nvPr/>
          </p:nvSpPr>
          <p:spPr bwMode="auto">
            <a:xfrm>
              <a:off x="971" y="937"/>
              <a:ext cx="526" cy="212"/>
            </a:xfrm>
            <a:prstGeom prst="rect">
              <a:avLst/>
            </a:prstGeom>
            <a:noFill/>
            <a:ln w="9525">
              <a:noFill/>
              <a:miter lim="800000"/>
              <a:headEnd/>
              <a:tailEnd/>
            </a:ln>
            <a:effectLst/>
          </p:spPr>
          <p:txBody>
            <a:bodyPr>
              <a:spAutoFit/>
            </a:bodyPr>
            <a:lstStyle/>
            <a:p>
              <a:pPr algn="l" rtl="0">
                <a:spcBef>
                  <a:spcPct val="50000"/>
                </a:spcBef>
              </a:pPr>
              <a:r>
                <a:rPr lang="en-US" sz="1600" b="1">
                  <a:solidFill>
                    <a:schemeClr val="bg1"/>
                  </a:solidFill>
                  <a:effectLst>
                    <a:outerShdw blurRad="38100" dist="38100" dir="2700000" algn="tl">
                      <a:srgbClr val="000000"/>
                    </a:outerShdw>
                  </a:effectLst>
                  <a:latin typeface="Arial" charset="0"/>
                  <a:ea typeface="MS PGothic" pitchFamily="34" charset="-128"/>
                </a:rPr>
                <a:t>2008</a:t>
              </a:r>
            </a:p>
          </p:txBody>
        </p:sp>
        <p:sp>
          <p:nvSpPr>
            <p:cNvPr id="26" name="AutoShape 38"/>
            <p:cNvSpPr>
              <a:spLocks noChangeArrowheads="1"/>
            </p:cNvSpPr>
            <p:nvPr/>
          </p:nvSpPr>
          <p:spPr bwMode="auto">
            <a:xfrm>
              <a:off x="3958" y="783"/>
              <a:ext cx="720" cy="48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60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CC00"/>
            </a:solidFill>
            <a:ln w="19050">
              <a:solidFill>
                <a:schemeClr val="accent1"/>
              </a:solidFill>
              <a:miter lim="800000"/>
              <a:headEnd/>
              <a:tailEnd/>
            </a:ln>
          </p:spPr>
          <p:txBody>
            <a:bodyPr anchor="ctr">
              <a:spAutoFit/>
            </a:bodyPr>
            <a:lstStyle/>
            <a:p>
              <a:endParaRPr lang="en-US"/>
            </a:p>
          </p:txBody>
        </p:sp>
        <p:sp>
          <p:nvSpPr>
            <p:cNvPr id="27" name="Text Box 39"/>
            <p:cNvSpPr txBox="1">
              <a:spLocks noChangeArrowheads="1"/>
            </p:cNvSpPr>
            <p:nvPr/>
          </p:nvSpPr>
          <p:spPr bwMode="auto">
            <a:xfrm>
              <a:off x="2511" y="936"/>
              <a:ext cx="526" cy="212"/>
            </a:xfrm>
            <a:prstGeom prst="rect">
              <a:avLst/>
            </a:prstGeom>
            <a:noFill/>
            <a:ln w="9525">
              <a:noFill/>
              <a:miter lim="800000"/>
              <a:headEnd/>
              <a:tailEnd/>
            </a:ln>
            <a:effectLst/>
          </p:spPr>
          <p:txBody>
            <a:bodyPr>
              <a:spAutoFit/>
            </a:bodyPr>
            <a:lstStyle/>
            <a:p>
              <a:pPr algn="l" rtl="0">
                <a:spcBef>
                  <a:spcPct val="50000"/>
                </a:spcBef>
              </a:pPr>
              <a:r>
                <a:rPr lang="en-US" sz="1600" b="1">
                  <a:solidFill>
                    <a:schemeClr val="bg1"/>
                  </a:solidFill>
                  <a:effectLst>
                    <a:outerShdw blurRad="38100" dist="38100" dir="2700000" algn="tl">
                      <a:srgbClr val="000000"/>
                    </a:outerShdw>
                  </a:effectLst>
                  <a:latin typeface="Arial" charset="0"/>
                  <a:ea typeface="MS PGothic" pitchFamily="34" charset="-128"/>
                </a:rPr>
                <a:t>2013</a:t>
              </a:r>
            </a:p>
          </p:txBody>
        </p:sp>
        <p:sp>
          <p:nvSpPr>
            <p:cNvPr id="28" name="Text Box 40"/>
            <p:cNvSpPr txBox="1">
              <a:spLocks noChangeArrowheads="1"/>
            </p:cNvSpPr>
            <p:nvPr/>
          </p:nvSpPr>
          <p:spPr bwMode="auto">
            <a:xfrm>
              <a:off x="3281" y="937"/>
              <a:ext cx="526" cy="212"/>
            </a:xfrm>
            <a:prstGeom prst="rect">
              <a:avLst/>
            </a:prstGeom>
            <a:noFill/>
            <a:ln w="9525">
              <a:noFill/>
              <a:miter lim="800000"/>
              <a:headEnd/>
              <a:tailEnd/>
            </a:ln>
            <a:effectLst/>
          </p:spPr>
          <p:txBody>
            <a:bodyPr>
              <a:spAutoFit/>
            </a:bodyPr>
            <a:lstStyle/>
            <a:p>
              <a:pPr algn="l" rtl="0">
                <a:spcBef>
                  <a:spcPct val="50000"/>
                </a:spcBef>
              </a:pPr>
              <a:r>
                <a:rPr lang="en-US" sz="1600" b="1">
                  <a:solidFill>
                    <a:schemeClr val="bg1"/>
                  </a:solidFill>
                  <a:effectLst>
                    <a:outerShdw blurRad="38100" dist="38100" dir="2700000" algn="tl">
                      <a:srgbClr val="000000"/>
                    </a:outerShdw>
                  </a:effectLst>
                  <a:latin typeface="Arial" charset="0"/>
                  <a:ea typeface="MS PGothic" pitchFamily="34" charset="-128"/>
                </a:rPr>
                <a:t>2014</a:t>
              </a:r>
            </a:p>
          </p:txBody>
        </p:sp>
        <p:sp>
          <p:nvSpPr>
            <p:cNvPr id="29" name="Text Box 41"/>
            <p:cNvSpPr txBox="1">
              <a:spLocks noChangeArrowheads="1"/>
            </p:cNvSpPr>
            <p:nvPr/>
          </p:nvSpPr>
          <p:spPr bwMode="auto">
            <a:xfrm>
              <a:off x="4051" y="936"/>
              <a:ext cx="526" cy="212"/>
            </a:xfrm>
            <a:prstGeom prst="rect">
              <a:avLst/>
            </a:prstGeom>
            <a:noFill/>
            <a:ln w="9525">
              <a:noFill/>
              <a:miter lim="800000"/>
              <a:headEnd/>
              <a:tailEnd/>
            </a:ln>
            <a:effectLst/>
          </p:spPr>
          <p:txBody>
            <a:bodyPr>
              <a:spAutoFit/>
            </a:bodyPr>
            <a:lstStyle/>
            <a:p>
              <a:pPr algn="l" rtl="0">
                <a:spcBef>
                  <a:spcPct val="50000"/>
                </a:spcBef>
                <a:defRPr/>
              </a:pPr>
              <a:endParaRPr lang="en-US" sz="1600" b="1">
                <a:solidFill>
                  <a:schemeClr val="bg1"/>
                </a:solidFill>
                <a:effectLst>
                  <a:outerShdw blurRad="38100" dist="38100" dir="2700000" algn="tl">
                    <a:srgbClr val="000000"/>
                  </a:outerShdw>
                </a:effectLst>
                <a:latin typeface="Arial" charset="0"/>
                <a:ea typeface="MS PGothic" pitchFamily="34" charset="-128"/>
              </a:endParaRPr>
            </a:p>
          </p:txBody>
        </p:sp>
      </p:grpSp>
      <p:grpSp>
        <p:nvGrpSpPr>
          <p:cNvPr id="30" name="Group 42"/>
          <p:cNvGrpSpPr>
            <a:grpSpLocks/>
          </p:cNvGrpSpPr>
          <p:nvPr/>
        </p:nvGrpSpPr>
        <p:grpSpPr bwMode="auto">
          <a:xfrm>
            <a:off x="166688" y="2132013"/>
            <a:ext cx="7272337" cy="603250"/>
            <a:chOff x="105" y="1343"/>
            <a:chExt cx="4581" cy="380"/>
          </a:xfrm>
        </p:grpSpPr>
        <p:sp>
          <p:nvSpPr>
            <p:cNvPr id="31" name="Rectangle 43"/>
            <p:cNvSpPr>
              <a:spLocks noChangeArrowheads="1"/>
            </p:cNvSpPr>
            <p:nvPr/>
          </p:nvSpPr>
          <p:spPr bwMode="auto">
            <a:xfrm>
              <a:off x="131" y="1433"/>
              <a:ext cx="479" cy="194"/>
            </a:xfrm>
            <a:prstGeom prst="rect">
              <a:avLst/>
            </a:prstGeom>
            <a:solidFill>
              <a:schemeClr val="accent2"/>
            </a:solidFill>
            <a:ln w="9525">
              <a:solidFill>
                <a:schemeClr val="bg1"/>
              </a:solidFill>
              <a:miter lim="800000"/>
              <a:headEnd/>
              <a:tailEnd/>
            </a:ln>
          </p:spPr>
          <p:txBody>
            <a:bodyPr anchor="ctr">
              <a:spAutoFit/>
            </a:bodyPr>
            <a:lstStyle/>
            <a:p>
              <a:endParaRPr lang="en-US"/>
            </a:p>
          </p:txBody>
        </p:sp>
        <p:sp>
          <p:nvSpPr>
            <p:cNvPr id="32" name="AutoShape 44"/>
            <p:cNvSpPr>
              <a:spLocks noChangeArrowheads="1"/>
            </p:cNvSpPr>
            <p:nvPr/>
          </p:nvSpPr>
          <p:spPr bwMode="auto">
            <a:xfrm>
              <a:off x="3984" y="1343"/>
              <a:ext cx="702" cy="380"/>
            </a:xfrm>
            <a:custGeom>
              <a:avLst/>
              <a:gdLst>
                <a:gd name="T0" fmla="*/ 0 w 21600"/>
                <a:gd name="T1" fmla="*/ 0 h 21600"/>
                <a:gd name="T2" fmla="*/ 0 w 21600"/>
                <a:gd name="T3" fmla="*/ 0 h 21600"/>
                <a:gd name="T4" fmla="*/ 0 w 21600"/>
                <a:gd name="T5" fmla="*/ 0 h 21600"/>
                <a:gd name="T6" fmla="*/ 0 w 21600"/>
                <a:gd name="T7" fmla="*/ 0 h 21600"/>
                <a:gd name="T8" fmla="*/ 17694720 60000 65536"/>
                <a:gd name="T9" fmla="*/ 11796480 60000 65536"/>
                <a:gd name="T10" fmla="*/ 5898240 60000 65536"/>
                <a:gd name="T11" fmla="*/ 0 60000 65536"/>
                <a:gd name="T12" fmla="*/ 3385 w 21600"/>
                <a:gd name="T13" fmla="*/ 5400 h 21600"/>
                <a:gd name="T14" fmla="*/ 18892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99CC00"/>
            </a:solidFill>
            <a:ln w="9525">
              <a:solidFill>
                <a:schemeClr val="bg1"/>
              </a:solidFill>
              <a:miter lim="800000"/>
              <a:headEnd/>
              <a:tailEnd/>
            </a:ln>
          </p:spPr>
          <p:txBody>
            <a:bodyPr anchor="ctr">
              <a:spAutoFit/>
            </a:bodyPr>
            <a:lstStyle/>
            <a:p>
              <a:endParaRPr lang="en-US"/>
            </a:p>
          </p:txBody>
        </p:sp>
        <p:sp>
          <p:nvSpPr>
            <p:cNvPr id="33" name="Rectangle 45"/>
            <p:cNvSpPr>
              <a:spLocks noChangeArrowheads="1"/>
            </p:cNvSpPr>
            <p:nvPr/>
          </p:nvSpPr>
          <p:spPr bwMode="auto">
            <a:xfrm>
              <a:off x="633" y="1433"/>
              <a:ext cx="64" cy="193"/>
            </a:xfrm>
            <a:prstGeom prst="rect">
              <a:avLst/>
            </a:prstGeom>
            <a:solidFill>
              <a:schemeClr val="accent2"/>
            </a:solidFill>
            <a:ln w="9525">
              <a:solidFill>
                <a:schemeClr val="bg1"/>
              </a:solidFill>
              <a:miter lim="800000"/>
              <a:headEnd/>
              <a:tailEnd/>
            </a:ln>
          </p:spPr>
          <p:txBody>
            <a:bodyPr anchor="ctr">
              <a:spAutoFit/>
            </a:bodyPr>
            <a:lstStyle/>
            <a:p>
              <a:endParaRPr lang="en-US"/>
            </a:p>
          </p:txBody>
        </p:sp>
        <p:sp>
          <p:nvSpPr>
            <p:cNvPr id="34" name="Rectangle 46"/>
            <p:cNvSpPr>
              <a:spLocks noChangeArrowheads="1"/>
            </p:cNvSpPr>
            <p:nvPr/>
          </p:nvSpPr>
          <p:spPr bwMode="auto">
            <a:xfrm>
              <a:off x="732" y="1433"/>
              <a:ext cx="64" cy="193"/>
            </a:xfrm>
            <a:prstGeom prst="rect">
              <a:avLst/>
            </a:prstGeom>
            <a:solidFill>
              <a:schemeClr val="accent2"/>
            </a:solidFill>
            <a:ln w="9525">
              <a:solidFill>
                <a:schemeClr val="bg1"/>
              </a:solidFill>
              <a:miter lim="800000"/>
              <a:headEnd/>
              <a:tailEnd/>
            </a:ln>
          </p:spPr>
          <p:txBody>
            <a:bodyPr anchor="ctr">
              <a:spAutoFit/>
            </a:bodyPr>
            <a:lstStyle/>
            <a:p>
              <a:endParaRPr lang="en-US"/>
            </a:p>
          </p:txBody>
        </p:sp>
        <p:sp>
          <p:nvSpPr>
            <p:cNvPr id="35" name="Rectangle 47"/>
            <p:cNvSpPr>
              <a:spLocks noChangeArrowheads="1"/>
            </p:cNvSpPr>
            <p:nvPr/>
          </p:nvSpPr>
          <p:spPr bwMode="auto">
            <a:xfrm>
              <a:off x="825" y="1433"/>
              <a:ext cx="64" cy="193"/>
            </a:xfrm>
            <a:prstGeom prst="rect">
              <a:avLst/>
            </a:prstGeom>
            <a:solidFill>
              <a:schemeClr val="accent2"/>
            </a:solidFill>
            <a:ln w="9525">
              <a:solidFill>
                <a:schemeClr val="bg1"/>
              </a:solidFill>
              <a:miter lim="800000"/>
              <a:headEnd/>
              <a:tailEnd/>
            </a:ln>
          </p:spPr>
          <p:txBody>
            <a:bodyPr anchor="ctr">
              <a:spAutoFit/>
            </a:bodyPr>
            <a:lstStyle/>
            <a:p>
              <a:endParaRPr lang="en-US"/>
            </a:p>
          </p:txBody>
        </p:sp>
        <p:sp>
          <p:nvSpPr>
            <p:cNvPr id="36" name="Text Box 48"/>
            <p:cNvSpPr txBox="1">
              <a:spLocks noChangeArrowheads="1"/>
            </p:cNvSpPr>
            <p:nvPr/>
          </p:nvSpPr>
          <p:spPr bwMode="auto">
            <a:xfrm>
              <a:off x="105" y="1437"/>
              <a:ext cx="582" cy="192"/>
            </a:xfrm>
            <a:prstGeom prst="rect">
              <a:avLst/>
            </a:prstGeom>
            <a:noFill/>
            <a:ln w="9525">
              <a:noFill/>
              <a:miter lim="800000"/>
              <a:headEnd/>
              <a:tailEnd/>
            </a:ln>
            <a:effectLst/>
          </p:spPr>
          <p:txBody>
            <a:bodyPr>
              <a:spAutoFit/>
            </a:bodyPr>
            <a:lstStyle/>
            <a:p>
              <a:pPr algn="l" rtl="0">
                <a:spcBef>
                  <a:spcPct val="50000"/>
                </a:spcBef>
                <a:defRPr/>
              </a:pPr>
              <a:endParaRPr lang="en-US" sz="1400" b="1" i="1">
                <a:solidFill>
                  <a:schemeClr val="bg1"/>
                </a:solidFill>
                <a:effectLst>
                  <a:outerShdw blurRad="38100" dist="38100" dir="2700000" algn="tl">
                    <a:srgbClr val="000000"/>
                  </a:outerShdw>
                </a:effectLst>
                <a:latin typeface="Arial" charset="0"/>
                <a:ea typeface="MS PGothic" pitchFamily="34" charset="-128"/>
              </a:endParaRPr>
            </a:p>
          </p:txBody>
        </p:sp>
        <p:sp>
          <p:nvSpPr>
            <p:cNvPr id="37" name="Rectangle 49"/>
            <p:cNvSpPr>
              <a:spLocks noChangeArrowheads="1"/>
            </p:cNvSpPr>
            <p:nvPr/>
          </p:nvSpPr>
          <p:spPr bwMode="auto">
            <a:xfrm>
              <a:off x="913" y="1433"/>
              <a:ext cx="479" cy="194"/>
            </a:xfrm>
            <a:prstGeom prst="rect">
              <a:avLst/>
            </a:prstGeom>
            <a:solidFill>
              <a:schemeClr val="accent2"/>
            </a:solidFill>
            <a:ln w="9525">
              <a:solidFill>
                <a:schemeClr val="bg1"/>
              </a:solidFill>
              <a:miter lim="800000"/>
              <a:headEnd/>
              <a:tailEnd/>
            </a:ln>
          </p:spPr>
          <p:txBody>
            <a:bodyPr anchor="ctr">
              <a:spAutoFit/>
            </a:bodyPr>
            <a:lstStyle/>
            <a:p>
              <a:endParaRPr lang="en-US"/>
            </a:p>
          </p:txBody>
        </p:sp>
        <p:sp>
          <p:nvSpPr>
            <p:cNvPr id="38" name="Rectangle 50"/>
            <p:cNvSpPr>
              <a:spLocks noChangeArrowheads="1"/>
            </p:cNvSpPr>
            <p:nvPr/>
          </p:nvSpPr>
          <p:spPr bwMode="auto">
            <a:xfrm>
              <a:off x="1706" y="1433"/>
              <a:ext cx="479" cy="194"/>
            </a:xfrm>
            <a:prstGeom prst="rect">
              <a:avLst/>
            </a:prstGeom>
            <a:solidFill>
              <a:schemeClr val="accent1"/>
            </a:solidFill>
            <a:ln w="9525">
              <a:solidFill>
                <a:schemeClr val="bg1"/>
              </a:solidFill>
              <a:miter lim="800000"/>
              <a:headEnd/>
              <a:tailEnd/>
            </a:ln>
          </p:spPr>
          <p:txBody>
            <a:bodyPr anchor="ctr">
              <a:spAutoFit/>
            </a:bodyPr>
            <a:lstStyle/>
            <a:p>
              <a:endParaRPr lang="en-US"/>
            </a:p>
          </p:txBody>
        </p:sp>
        <p:sp>
          <p:nvSpPr>
            <p:cNvPr id="39" name="Rectangle 51"/>
            <p:cNvSpPr>
              <a:spLocks noChangeArrowheads="1"/>
            </p:cNvSpPr>
            <p:nvPr/>
          </p:nvSpPr>
          <p:spPr bwMode="auto">
            <a:xfrm>
              <a:off x="2208" y="1433"/>
              <a:ext cx="64" cy="193"/>
            </a:xfrm>
            <a:prstGeom prst="rect">
              <a:avLst/>
            </a:prstGeom>
            <a:solidFill>
              <a:schemeClr val="accent1"/>
            </a:solidFill>
            <a:ln w="9525">
              <a:solidFill>
                <a:schemeClr val="bg1"/>
              </a:solidFill>
              <a:miter lim="800000"/>
              <a:headEnd/>
              <a:tailEnd/>
            </a:ln>
          </p:spPr>
          <p:txBody>
            <a:bodyPr anchor="ctr">
              <a:spAutoFit/>
            </a:bodyPr>
            <a:lstStyle/>
            <a:p>
              <a:endParaRPr lang="en-US"/>
            </a:p>
          </p:txBody>
        </p:sp>
        <p:sp>
          <p:nvSpPr>
            <p:cNvPr id="40" name="Rectangle 52"/>
            <p:cNvSpPr>
              <a:spLocks noChangeArrowheads="1"/>
            </p:cNvSpPr>
            <p:nvPr/>
          </p:nvSpPr>
          <p:spPr bwMode="auto">
            <a:xfrm>
              <a:off x="2307" y="1433"/>
              <a:ext cx="64" cy="193"/>
            </a:xfrm>
            <a:prstGeom prst="rect">
              <a:avLst/>
            </a:prstGeom>
            <a:solidFill>
              <a:schemeClr val="accent1"/>
            </a:solidFill>
            <a:ln w="9525">
              <a:solidFill>
                <a:schemeClr val="bg1"/>
              </a:solidFill>
              <a:miter lim="800000"/>
              <a:headEnd/>
              <a:tailEnd/>
            </a:ln>
          </p:spPr>
          <p:txBody>
            <a:bodyPr anchor="ctr">
              <a:spAutoFit/>
            </a:bodyPr>
            <a:lstStyle/>
            <a:p>
              <a:endParaRPr lang="en-US"/>
            </a:p>
          </p:txBody>
        </p:sp>
        <p:sp>
          <p:nvSpPr>
            <p:cNvPr id="41" name="Rectangle 53"/>
            <p:cNvSpPr>
              <a:spLocks noChangeArrowheads="1"/>
            </p:cNvSpPr>
            <p:nvPr/>
          </p:nvSpPr>
          <p:spPr bwMode="auto">
            <a:xfrm>
              <a:off x="2398" y="1433"/>
              <a:ext cx="64" cy="193"/>
            </a:xfrm>
            <a:prstGeom prst="rect">
              <a:avLst/>
            </a:prstGeom>
            <a:solidFill>
              <a:schemeClr val="accent1"/>
            </a:solidFill>
            <a:ln w="9525">
              <a:solidFill>
                <a:schemeClr val="bg1"/>
              </a:solidFill>
              <a:miter lim="800000"/>
              <a:headEnd/>
              <a:tailEnd/>
            </a:ln>
          </p:spPr>
          <p:txBody>
            <a:bodyPr anchor="ctr">
              <a:spAutoFit/>
            </a:bodyPr>
            <a:lstStyle/>
            <a:p>
              <a:endParaRPr lang="en-US"/>
            </a:p>
          </p:txBody>
        </p:sp>
        <p:sp>
          <p:nvSpPr>
            <p:cNvPr id="42" name="Rectangle 54"/>
            <p:cNvSpPr>
              <a:spLocks noChangeArrowheads="1"/>
            </p:cNvSpPr>
            <p:nvPr/>
          </p:nvSpPr>
          <p:spPr bwMode="auto">
            <a:xfrm>
              <a:off x="2482" y="1433"/>
              <a:ext cx="511" cy="194"/>
            </a:xfrm>
            <a:prstGeom prst="rect">
              <a:avLst/>
            </a:prstGeom>
            <a:solidFill>
              <a:schemeClr val="accent1"/>
            </a:solidFill>
            <a:ln w="9525">
              <a:solidFill>
                <a:schemeClr val="bg1"/>
              </a:solidFill>
              <a:miter lim="800000"/>
              <a:headEnd/>
              <a:tailEnd/>
            </a:ln>
          </p:spPr>
          <p:txBody>
            <a:bodyPr anchor="ctr">
              <a:spAutoFit/>
            </a:bodyPr>
            <a:lstStyle/>
            <a:p>
              <a:endParaRPr lang="en-US"/>
            </a:p>
          </p:txBody>
        </p:sp>
        <p:sp>
          <p:nvSpPr>
            <p:cNvPr id="43" name="Rectangle 55"/>
            <p:cNvSpPr>
              <a:spLocks noChangeArrowheads="1"/>
            </p:cNvSpPr>
            <p:nvPr/>
          </p:nvSpPr>
          <p:spPr bwMode="auto">
            <a:xfrm>
              <a:off x="1414" y="1433"/>
              <a:ext cx="64" cy="193"/>
            </a:xfrm>
            <a:prstGeom prst="rect">
              <a:avLst/>
            </a:prstGeom>
            <a:solidFill>
              <a:schemeClr val="accent2"/>
            </a:solidFill>
            <a:ln w="9525">
              <a:solidFill>
                <a:schemeClr val="bg1"/>
              </a:solidFill>
              <a:miter lim="800000"/>
              <a:headEnd/>
              <a:tailEnd/>
            </a:ln>
          </p:spPr>
          <p:txBody>
            <a:bodyPr anchor="ctr">
              <a:spAutoFit/>
            </a:bodyPr>
            <a:lstStyle/>
            <a:p>
              <a:endParaRPr lang="en-US"/>
            </a:p>
          </p:txBody>
        </p:sp>
        <p:sp>
          <p:nvSpPr>
            <p:cNvPr id="44" name="Rectangle 56"/>
            <p:cNvSpPr>
              <a:spLocks noChangeArrowheads="1"/>
            </p:cNvSpPr>
            <p:nvPr/>
          </p:nvSpPr>
          <p:spPr bwMode="auto">
            <a:xfrm>
              <a:off x="1513" y="1433"/>
              <a:ext cx="64" cy="193"/>
            </a:xfrm>
            <a:prstGeom prst="rect">
              <a:avLst/>
            </a:prstGeom>
            <a:solidFill>
              <a:schemeClr val="accent2"/>
            </a:solidFill>
            <a:ln w="9525">
              <a:solidFill>
                <a:schemeClr val="bg1"/>
              </a:solidFill>
              <a:miter lim="800000"/>
              <a:headEnd/>
              <a:tailEnd/>
            </a:ln>
          </p:spPr>
          <p:txBody>
            <a:bodyPr anchor="ctr">
              <a:spAutoFit/>
            </a:bodyPr>
            <a:lstStyle/>
            <a:p>
              <a:endParaRPr lang="en-US"/>
            </a:p>
          </p:txBody>
        </p:sp>
        <p:sp>
          <p:nvSpPr>
            <p:cNvPr id="45" name="Rectangle 57"/>
            <p:cNvSpPr>
              <a:spLocks noChangeArrowheads="1"/>
            </p:cNvSpPr>
            <p:nvPr/>
          </p:nvSpPr>
          <p:spPr bwMode="auto">
            <a:xfrm>
              <a:off x="1612" y="1433"/>
              <a:ext cx="64" cy="193"/>
            </a:xfrm>
            <a:prstGeom prst="rect">
              <a:avLst/>
            </a:prstGeom>
            <a:solidFill>
              <a:schemeClr val="accent2"/>
            </a:solidFill>
            <a:ln w="9525">
              <a:solidFill>
                <a:schemeClr val="bg1"/>
              </a:solidFill>
              <a:miter lim="800000"/>
              <a:headEnd/>
              <a:tailEnd/>
            </a:ln>
          </p:spPr>
          <p:txBody>
            <a:bodyPr anchor="ctr">
              <a:spAutoFit/>
            </a:bodyPr>
            <a:lstStyle/>
            <a:p>
              <a:pPr algn="ctr"/>
              <a:endParaRPr lang="en-US"/>
            </a:p>
          </p:txBody>
        </p:sp>
        <p:sp>
          <p:nvSpPr>
            <p:cNvPr id="46" name="Rectangle 58"/>
            <p:cNvSpPr>
              <a:spLocks noChangeArrowheads="1"/>
            </p:cNvSpPr>
            <p:nvPr/>
          </p:nvSpPr>
          <p:spPr bwMode="auto">
            <a:xfrm>
              <a:off x="3020" y="1433"/>
              <a:ext cx="64" cy="193"/>
            </a:xfrm>
            <a:prstGeom prst="rect">
              <a:avLst/>
            </a:prstGeom>
            <a:solidFill>
              <a:schemeClr val="accent1"/>
            </a:solidFill>
            <a:ln w="9525">
              <a:solidFill>
                <a:schemeClr val="bg1"/>
              </a:solidFill>
              <a:miter lim="800000"/>
              <a:headEnd/>
              <a:tailEnd/>
            </a:ln>
          </p:spPr>
          <p:txBody>
            <a:bodyPr anchor="ctr">
              <a:spAutoFit/>
            </a:bodyPr>
            <a:lstStyle/>
            <a:p>
              <a:endParaRPr lang="en-US"/>
            </a:p>
          </p:txBody>
        </p:sp>
        <p:sp>
          <p:nvSpPr>
            <p:cNvPr id="47" name="Rectangle 59"/>
            <p:cNvSpPr>
              <a:spLocks noChangeArrowheads="1"/>
            </p:cNvSpPr>
            <p:nvPr/>
          </p:nvSpPr>
          <p:spPr bwMode="auto">
            <a:xfrm>
              <a:off x="3103" y="1433"/>
              <a:ext cx="64" cy="193"/>
            </a:xfrm>
            <a:prstGeom prst="rect">
              <a:avLst/>
            </a:prstGeom>
            <a:solidFill>
              <a:schemeClr val="accent1"/>
            </a:solidFill>
            <a:ln w="9525">
              <a:solidFill>
                <a:schemeClr val="bg1"/>
              </a:solidFill>
              <a:miter lim="800000"/>
              <a:headEnd/>
              <a:tailEnd/>
            </a:ln>
          </p:spPr>
          <p:txBody>
            <a:bodyPr anchor="ctr">
              <a:spAutoFit/>
            </a:bodyPr>
            <a:lstStyle/>
            <a:p>
              <a:endParaRPr lang="en-US"/>
            </a:p>
          </p:txBody>
        </p:sp>
        <p:sp>
          <p:nvSpPr>
            <p:cNvPr id="48" name="Rectangle 60"/>
            <p:cNvSpPr>
              <a:spLocks noChangeArrowheads="1"/>
            </p:cNvSpPr>
            <p:nvPr/>
          </p:nvSpPr>
          <p:spPr bwMode="auto">
            <a:xfrm>
              <a:off x="3202" y="1433"/>
              <a:ext cx="64" cy="193"/>
            </a:xfrm>
            <a:prstGeom prst="rect">
              <a:avLst/>
            </a:prstGeom>
            <a:solidFill>
              <a:schemeClr val="accent1"/>
            </a:solidFill>
            <a:ln w="9525">
              <a:solidFill>
                <a:schemeClr val="bg1"/>
              </a:solidFill>
              <a:miter lim="800000"/>
              <a:headEnd/>
              <a:tailEnd/>
            </a:ln>
          </p:spPr>
          <p:txBody>
            <a:bodyPr anchor="ctr">
              <a:spAutoFit/>
            </a:bodyPr>
            <a:lstStyle/>
            <a:p>
              <a:endParaRPr lang="en-US"/>
            </a:p>
          </p:txBody>
        </p:sp>
        <p:sp>
          <p:nvSpPr>
            <p:cNvPr id="49" name="Rectangle 61"/>
            <p:cNvSpPr>
              <a:spLocks noChangeArrowheads="1"/>
            </p:cNvSpPr>
            <p:nvPr/>
          </p:nvSpPr>
          <p:spPr bwMode="auto">
            <a:xfrm>
              <a:off x="3302" y="1433"/>
              <a:ext cx="479" cy="194"/>
            </a:xfrm>
            <a:prstGeom prst="rect">
              <a:avLst/>
            </a:prstGeom>
            <a:solidFill>
              <a:srgbClr val="99CC00"/>
            </a:solidFill>
            <a:ln w="9525">
              <a:solidFill>
                <a:schemeClr val="bg1"/>
              </a:solidFill>
              <a:miter lim="800000"/>
              <a:headEnd/>
              <a:tailEnd/>
            </a:ln>
          </p:spPr>
          <p:txBody>
            <a:bodyPr anchor="ctr">
              <a:spAutoFit/>
            </a:bodyPr>
            <a:lstStyle/>
            <a:p>
              <a:endParaRPr lang="en-US"/>
            </a:p>
          </p:txBody>
        </p:sp>
        <p:sp>
          <p:nvSpPr>
            <p:cNvPr id="50" name="Rectangle 62"/>
            <p:cNvSpPr>
              <a:spLocks noChangeArrowheads="1"/>
            </p:cNvSpPr>
            <p:nvPr/>
          </p:nvSpPr>
          <p:spPr bwMode="auto">
            <a:xfrm>
              <a:off x="3800" y="1433"/>
              <a:ext cx="64" cy="193"/>
            </a:xfrm>
            <a:prstGeom prst="rect">
              <a:avLst/>
            </a:prstGeom>
            <a:solidFill>
              <a:srgbClr val="99CC00"/>
            </a:solidFill>
            <a:ln w="9525">
              <a:solidFill>
                <a:schemeClr val="bg1"/>
              </a:solidFill>
              <a:miter lim="800000"/>
              <a:headEnd/>
              <a:tailEnd/>
            </a:ln>
          </p:spPr>
          <p:txBody>
            <a:bodyPr anchor="ctr">
              <a:spAutoFit/>
            </a:bodyPr>
            <a:lstStyle/>
            <a:p>
              <a:endParaRPr lang="en-US"/>
            </a:p>
          </p:txBody>
        </p:sp>
        <p:sp>
          <p:nvSpPr>
            <p:cNvPr id="51" name="Rectangle 63"/>
            <p:cNvSpPr>
              <a:spLocks noChangeArrowheads="1"/>
            </p:cNvSpPr>
            <p:nvPr/>
          </p:nvSpPr>
          <p:spPr bwMode="auto">
            <a:xfrm>
              <a:off x="3899" y="1433"/>
              <a:ext cx="64" cy="193"/>
            </a:xfrm>
            <a:prstGeom prst="rect">
              <a:avLst/>
            </a:prstGeom>
            <a:solidFill>
              <a:srgbClr val="99CC00"/>
            </a:solidFill>
            <a:ln w="9525">
              <a:solidFill>
                <a:schemeClr val="bg1"/>
              </a:solidFill>
              <a:miter lim="800000"/>
              <a:headEnd/>
              <a:tailEnd/>
            </a:ln>
          </p:spPr>
          <p:txBody>
            <a:bodyPr anchor="ctr">
              <a:spAutoFit/>
            </a:bodyPr>
            <a:lstStyle/>
            <a:p>
              <a:endParaRPr lang="en-US"/>
            </a:p>
          </p:txBody>
        </p:sp>
        <p:sp>
          <p:nvSpPr>
            <p:cNvPr id="52" name="Rectangle 64"/>
            <p:cNvSpPr>
              <a:spLocks noChangeArrowheads="1"/>
            </p:cNvSpPr>
            <p:nvPr/>
          </p:nvSpPr>
          <p:spPr bwMode="auto">
            <a:xfrm>
              <a:off x="3998" y="1433"/>
              <a:ext cx="64" cy="193"/>
            </a:xfrm>
            <a:prstGeom prst="rect">
              <a:avLst/>
            </a:prstGeom>
            <a:solidFill>
              <a:srgbClr val="99CC00"/>
            </a:solidFill>
            <a:ln w="9525">
              <a:solidFill>
                <a:schemeClr val="bg1"/>
              </a:solidFill>
              <a:miter lim="800000"/>
              <a:headEnd/>
              <a:tailEnd/>
            </a:ln>
          </p:spPr>
          <p:txBody>
            <a:bodyPr anchor="ctr">
              <a:spAutoFit/>
            </a:bodyPr>
            <a:lstStyle/>
            <a:p>
              <a:endParaRPr lang="en-US"/>
            </a:p>
          </p:txBody>
        </p:sp>
        <p:sp>
          <p:nvSpPr>
            <p:cNvPr id="53" name="Text Box 65"/>
            <p:cNvSpPr txBox="1">
              <a:spLocks noChangeArrowheads="1"/>
            </p:cNvSpPr>
            <p:nvPr/>
          </p:nvSpPr>
          <p:spPr bwMode="auto">
            <a:xfrm>
              <a:off x="908" y="1437"/>
              <a:ext cx="582" cy="192"/>
            </a:xfrm>
            <a:prstGeom prst="rect">
              <a:avLst/>
            </a:prstGeom>
            <a:noFill/>
            <a:ln w="9525">
              <a:noFill/>
              <a:miter lim="800000"/>
              <a:headEnd/>
              <a:tailEnd/>
            </a:ln>
            <a:effectLst/>
          </p:spPr>
          <p:txBody>
            <a:bodyPr>
              <a:spAutoFit/>
            </a:bodyPr>
            <a:lstStyle/>
            <a:p>
              <a:pPr algn="l" rtl="0">
                <a:spcBef>
                  <a:spcPct val="50000"/>
                </a:spcBef>
                <a:defRPr/>
              </a:pPr>
              <a:endParaRPr lang="en-US" sz="1400" b="1" i="1">
                <a:solidFill>
                  <a:schemeClr val="bg1"/>
                </a:solidFill>
                <a:effectLst>
                  <a:outerShdw blurRad="38100" dist="38100" dir="2700000" algn="tl">
                    <a:srgbClr val="000000"/>
                  </a:outerShdw>
                </a:effectLst>
                <a:latin typeface="Arial" charset="0"/>
                <a:ea typeface="MS PGothic" pitchFamily="34" charset="-128"/>
              </a:endParaRPr>
            </a:p>
          </p:txBody>
        </p:sp>
        <p:sp>
          <p:nvSpPr>
            <p:cNvPr id="54" name="Text Box 66"/>
            <p:cNvSpPr txBox="1">
              <a:spLocks noChangeArrowheads="1"/>
            </p:cNvSpPr>
            <p:nvPr/>
          </p:nvSpPr>
          <p:spPr bwMode="auto">
            <a:xfrm>
              <a:off x="1681" y="1437"/>
              <a:ext cx="582" cy="192"/>
            </a:xfrm>
            <a:prstGeom prst="rect">
              <a:avLst/>
            </a:prstGeom>
            <a:noFill/>
            <a:ln w="9525">
              <a:noFill/>
              <a:miter lim="800000"/>
              <a:headEnd/>
              <a:tailEnd/>
            </a:ln>
            <a:effectLst/>
          </p:spPr>
          <p:txBody>
            <a:bodyPr>
              <a:spAutoFit/>
            </a:bodyPr>
            <a:lstStyle/>
            <a:p>
              <a:pPr algn="l" rtl="0">
                <a:spcBef>
                  <a:spcPct val="50000"/>
                </a:spcBef>
                <a:defRPr/>
              </a:pPr>
              <a:endParaRPr lang="en-US" sz="1400" b="1" i="1">
                <a:solidFill>
                  <a:schemeClr val="bg1"/>
                </a:solidFill>
                <a:effectLst>
                  <a:outerShdw blurRad="38100" dist="38100" dir="2700000" algn="tl">
                    <a:srgbClr val="000000"/>
                  </a:outerShdw>
                </a:effectLst>
                <a:latin typeface="Arial" charset="0"/>
                <a:ea typeface="MS PGothic" pitchFamily="34" charset="-128"/>
              </a:endParaRPr>
            </a:p>
          </p:txBody>
        </p:sp>
        <p:sp>
          <p:nvSpPr>
            <p:cNvPr id="55" name="Text Box 67"/>
            <p:cNvSpPr txBox="1">
              <a:spLocks noChangeArrowheads="1"/>
            </p:cNvSpPr>
            <p:nvPr/>
          </p:nvSpPr>
          <p:spPr bwMode="auto">
            <a:xfrm>
              <a:off x="2446" y="1447"/>
              <a:ext cx="686" cy="173"/>
            </a:xfrm>
            <a:prstGeom prst="rect">
              <a:avLst/>
            </a:prstGeom>
            <a:noFill/>
            <a:ln w="9525">
              <a:noFill/>
              <a:miter lim="800000"/>
              <a:headEnd/>
              <a:tailEnd/>
            </a:ln>
            <a:effectLst/>
          </p:spPr>
          <p:txBody>
            <a:bodyPr>
              <a:spAutoFit/>
            </a:bodyPr>
            <a:lstStyle/>
            <a:p>
              <a:pPr algn="l" rtl="0">
                <a:spcBef>
                  <a:spcPct val="50000"/>
                </a:spcBef>
                <a:defRPr/>
              </a:pPr>
              <a:endParaRPr lang="en-US" sz="1200" b="1" i="1">
                <a:solidFill>
                  <a:schemeClr val="accent1"/>
                </a:solidFill>
                <a:effectLst>
                  <a:outerShdw blurRad="38100" dist="38100" dir="2700000" algn="tl">
                    <a:srgbClr val="000000"/>
                  </a:outerShdw>
                </a:effectLst>
                <a:latin typeface="Arial" charset="0"/>
                <a:ea typeface="MS PGothic" pitchFamily="34" charset="-128"/>
              </a:endParaRPr>
            </a:p>
          </p:txBody>
        </p:sp>
        <p:sp>
          <p:nvSpPr>
            <p:cNvPr id="56" name="Text Box 68"/>
            <p:cNvSpPr txBox="1">
              <a:spLocks noChangeArrowheads="1"/>
            </p:cNvSpPr>
            <p:nvPr/>
          </p:nvSpPr>
          <p:spPr bwMode="auto">
            <a:xfrm>
              <a:off x="3251" y="1437"/>
              <a:ext cx="582" cy="192"/>
            </a:xfrm>
            <a:prstGeom prst="rect">
              <a:avLst/>
            </a:prstGeom>
            <a:noFill/>
            <a:ln w="9525">
              <a:noFill/>
              <a:miter lim="800000"/>
              <a:headEnd/>
              <a:tailEnd/>
            </a:ln>
            <a:effectLst/>
          </p:spPr>
          <p:txBody>
            <a:bodyPr>
              <a:spAutoFit/>
            </a:bodyPr>
            <a:lstStyle/>
            <a:p>
              <a:pPr algn="l" rtl="0">
                <a:spcBef>
                  <a:spcPct val="50000"/>
                </a:spcBef>
                <a:defRPr/>
              </a:pPr>
              <a:endParaRPr lang="en-US" sz="1400" b="1" i="1">
                <a:solidFill>
                  <a:schemeClr val="accent1"/>
                </a:solidFill>
                <a:effectLst>
                  <a:outerShdw blurRad="38100" dist="38100" dir="2700000" algn="tl">
                    <a:srgbClr val="000000"/>
                  </a:outerShdw>
                </a:effectLst>
                <a:latin typeface="Arial" charset="0"/>
                <a:ea typeface="MS PGothic" pitchFamily="34" charset="-128"/>
              </a:endParaRPr>
            </a:p>
          </p:txBody>
        </p:sp>
        <p:sp>
          <p:nvSpPr>
            <p:cNvPr id="57" name="Text Box 69"/>
            <p:cNvSpPr txBox="1">
              <a:spLocks noChangeArrowheads="1"/>
            </p:cNvSpPr>
            <p:nvPr/>
          </p:nvSpPr>
          <p:spPr bwMode="auto">
            <a:xfrm>
              <a:off x="4066" y="1437"/>
              <a:ext cx="582" cy="192"/>
            </a:xfrm>
            <a:prstGeom prst="rect">
              <a:avLst/>
            </a:prstGeom>
            <a:noFill/>
            <a:ln w="9525">
              <a:noFill/>
              <a:miter lim="800000"/>
              <a:headEnd/>
              <a:tailEnd/>
            </a:ln>
            <a:effectLst/>
          </p:spPr>
          <p:txBody>
            <a:bodyPr>
              <a:spAutoFit/>
            </a:bodyPr>
            <a:lstStyle/>
            <a:p>
              <a:pPr algn="l" rtl="0">
                <a:spcBef>
                  <a:spcPct val="50000"/>
                </a:spcBef>
                <a:defRPr/>
              </a:pPr>
              <a:endParaRPr lang="en-US" sz="1400" b="1" i="1">
                <a:solidFill>
                  <a:schemeClr val="accent1"/>
                </a:solidFill>
                <a:effectLst>
                  <a:outerShdw blurRad="38100" dist="38100" dir="2700000" algn="tl">
                    <a:srgbClr val="000000"/>
                  </a:outerShdw>
                </a:effectLst>
                <a:latin typeface="Arial" charset="0"/>
                <a:ea typeface="MS PGothic" pitchFamily="34" charset="-128"/>
              </a:endParaRPr>
            </a:p>
          </p:txBody>
        </p:sp>
      </p:grpSp>
      <p:grpSp>
        <p:nvGrpSpPr>
          <p:cNvPr id="58" name="Group 70"/>
          <p:cNvGrpSpPr>
            <a:grpSpLocks/>
          </p:cNvGrpSpPr>
          <p:nvPr/>
        </p:nvGrpSpPr>
        <p:grpSpPr bwMode="auto">
          <a:xfrm>
            <a:off x="647700" y="1841500"/>
            <a:ext cx="6108700" cy="368300"/>
            <a:chOff x="408" y="1128"/>
            <a:chExt cx="3848" cy="232"/>
          </a:xfrm>
        </p:grpSpPr>
        <p:sp>
          <p:nvSpPr>
            <p:cNvPr id="59" name="Line 71"/>
            <p:cNvSpPr>
              <a:spLocks noChangeShapeType="1"/>
            </p:cNvSpPr>
            <p:nvPr/>
          </p:nvSpPr>
          <p:spPr bwMode="auto">
            <a:xfrm>
              <a:off x="408" y="1128"/>
              <a:ext cx="0" cy="232"/>
            </a:xfrm>
            <a:prstGeom prst="line">
              <a:avLst/>
            </a:prstGeom>
            <a:noFill/>
            <a:ln w="15875">
              <a:solidFill>
                <a:schemeClr val="tx1"/>
              </a:solidFill>
              <a:round/>
              <a:headEnd/>
              <a:tailEnd type="triangle" w="med" len="med"/>
            </a:ln>
          </p:spPr>
          <p:txBody>
            <a:bodyPr/>
            <a:lstStyle/>
            <a:p>
              <a:endParaRPr lang="en-GB"/>
            </a:p>
          </p:txBody>
        </p:sp>
        <p:sp>
          <p:nvSpPr>
            <p:cNvPr id="60" name="Line 72"/>
            <p:cNvSpPr>
              <a:spLocks noChangeShapeType="1"/>
            </p:cNvSpPr>
            <p:nvPr/>
          </p:nvSpPr>
          <p:spPr bwMode="auto">
            <a:xfrm>
              <a:off x="1176" y="1128"/>
              <a:ext cx="0" cy="232"/>
            </a:xfrm>
            <a:prstGeom prst="line">
              <a:avLst/>
            </a:prstGeom>
            <a:noFill/>
            <a:ln w="15875">
              <a:solidFill>
                <a:schemeClr val="tx1"/>
              </a:solidFill>
              <a:round/>
              <a:headEnd/>
              <a:tailEnd type="triangle" w="med" len="med"/>
            </a:ln>
          </p:spPr>
          <p:txBody>
            <a:bodyPr/>
            <a:lstStyle/>
            <a:p>
              <a:endParaRPr lang="en-GB"/>
            </a:p>
          </p:txBody>
        </p:sp>
        <p:sp>
          <p:nvSpPr>
            <p:cNvPr id="61" name="Line 73"/>
            <p:cNvSpPr>
              <a:spLocks noChangeShapeType="1"/>
            </p:cNvSpPr>
            <p:nvPr/>
          </p:nvSpPr>
          <p:spPr bwMode="auto">
            <a:xfrm>
              <a:off x="1952" y="1128"/>
              <a:ext cx="0" cy="232"/>
            </a:xfrm>
            <a:prstGeom prst="line">
              <a:avLst/>
            </a:prstGeom>
            <a:noFill/>
            <a:ln w="15875">
              <a:solidFill>
                <a:schemeClr val="tx1"/>
              </a:solidFill>
              <a:round/>
              <a:headEnd/>
              <a:tailEnd type="triangle" w="med" len="med"/>
            </a:ln>
          </p:spPr>
          <p:txBody>
            <a:bodyPr/>
            <a:lstStyle/>
            <a:p>
              <a:endParaRPr lang="en-GB"/>
            </a:p>
          </p:txBody>
        </p:sp>
        <p:sp>
          <p:nvSpPr>
            <p:cNvPr id="62" name="Line 74"/>
            <p:cNvSpPr>
              <a:spLocks noChangeShapeType="1"/>
            </p:cNvSpPr>
            <p:nvPr/>
          </p:nvSpPr>
          <p:spPr bwMode="auto">
            <a:xfrm>
              <a:off x="2712" y="1128"/>
              <a:ext cx="0" cy="232"/>
            </a:xfrm>
            <a:prstGeom prst="line">
              <a:avLst/>
            </a:prstGeom>
            <a:noFill/>
            <a:ln w="15875">
              <a:solidFill>
                <a:schemeClr val="tx1"/>
              </a:solidFill>
              <a:round/>
              <a:headEnd/>
              <a:tailEnd type="triangle" w="med" len="med"/>
            </a:ln>
          </p:spPr>
          <p:txBody>
            <a:bodyPr/>
            <a:lstStyle/>
            <a:p>
              <a:endParaRPr lang="en-GB"/>
            </a:p>
          </p:txBody>
        </p:sp>
        <p:sp>
          <p:nvSpPr>
            <p:cNvPr id="63" name="Line 75"/>
            <p:cNvSpPr>
              <a:spLocks noChangeShapeType="1"/>
            </p:cNvSpPr>
            <p:nvPr/>
          </p:nvSpPr>
          <p:spPr bwMode="auto">
            <a:xfrm>
              <a:off x="3480" y="1128"/>
              <a:ext cx="0" cy="232"/>
            </a:xfrm>
            <a:prstGeom prst="line">
              <a:avLst/>
            </a:prstGeom>
            <a:noFill/>
            <a:ln w="15875">
              <a:solidFill>
                <a:schemeClr val="tx1"/>
              </a:solidFill>
              <a:round/>
              <a:headEnd/>
              <a:tailEnd type="triangle" w="med" len="med"/>
            </a:ln>
          </p:spPr>
          <p:txBody>
            <a:bodyPr/>
            <a:lstStyle/>
            <a:p>
              <a:endParaRPr lang="en-GB"/>
            </a:p>
          </p:txBody>
        </p:sp>
        <p:sp>
          <p:nvSpPr>
            <p:cNvPr id="64" name="Line 76"/>
            <p:cNvSpPr>
              <a:spLocks noChangeShapeType="1"/>
            </p:cNvSpPr>
            <p:nvPr/>
          </p:nvSpPr>
          <p:spPr bwMode="auto">
            <a:xfrm>
              <a:off x="4256" y="1128"/>
              <a:ext cx="0" cy="232"/>
            </a:xfrm>
            <a:prstGeom prst="line">
              <a:avLst/>
            </a:prstGeom>
            <a:noFill/>
            <a:ln w="15875">
              <a:solidFill>
                <a:schemeClr val="tx1"/>
              </a:solidFill>
              <a:round/>
              <a:headEnd/>
              <a:tailEnd type="triangle" w="med" len="med"/>
            </a:ln>
          </p:spPr>
          <p:txBody>
            <a:bodyPr/>
            <a:lstStyle/>
            <a:p>
              <a:endParaRPr lang="en-GB"/>
            </a:p>
          </p:txBody>
        </p:sp>
      </p:grpSp>
      <p:sp>
        <p:nvSpPr>
          <p:cNvPr id="65" name="Rectangle 135"/>
          <p:cNvSpPr>
            <a:spLocks noChangeArrowheads="1"/>
          </p:cNvSpPr>
          <p:nvPr/>
        </p:nvSpPr>
        <p:spPr bwMode="auto">
          <a:xfrm>
            <a:off x="250825" y="2276475"/>
            <a:ext cx="2376488" cy="336550"/>
          </a:xfrm>
          <a:prstGeom prst="rect">
            <a:avLst/>
          </a:prstGeom>
          <a:noFill/>
          <a:ln w="12700">
            <a:noFill/>
            <a:miter lim="800000"/>
            <a:headEnd type="none" w="sm" len="sm"/>
            <a:tailEnd type="none" w="sm" len="sm"/>
          </a:ln>
          <a:effectLst/>
        </p:spPr>
        <p:txBody>
          <a:bodyPr>
            <a:spAutoFit/>
          </a:bodyPr>
          <a:lstStyle/>
          <a:p>
            <a:pPr algn="ctr">
              <a:defRPr/>
            </a:pPr>
            <a:r>
              <a:rPr lang="en-US" sz="1600" dirty="0">
                <a:solidFill>
                  <a:schemeClr val="bg1"/>
                </a:solidFill>
                <a:effectLst>
                  <a:outerShdw blurRad="38100" dist="38100" dir="2700000" algn="tl">
                    <a:srgbClr val="000000"/>
                  </a:outerShdw>
                </a:effectLst>
                <a:latin typeface="Cooper Black" pitchFamily="18" charset="0"/>
                <a:cs typeface="Times New Roman" pitchFamily="18" charset="0"/>
              </a:rPr>
              <a:t>First  Phase</a:t>
            </a:r>
          </a:p>
        </p:txBody>
      </p:sp>
      <p:sp>
        <p:nvSpPr>
          <p:cNvPr id="66" name="Rectangle 136"/>
          <p:cNvSpPr>
            <a:spLocks noChangeArrowheads="1"/>
          </p:cNvSpPr>
          <p:nvPr/>
        </p:nvSpPr>
        <p:spPr bwMode="auto">
          <a:xfrm>
            <a:off x="2700338" y="2276475"/>
            <a:ext cx="2376487" cy="336550"/>
          </a:xfrm>
          <a:prstGeom prst="rect">
            <a:avLst/>
          </a:prstGeom>
          <a:noFill/>
          <a:ln w="12700">
            <a:noFill/>
            <a:miter lim="800000"/>
            <a:headEnd type="none" w="sm" len="sm"/>
            <a:tailEnd type="none" w="sm" len="sm"/>
          </a:ln>
          <a:effectLst/>
        </p:spPr>
        <p:txBody>
          <a:bodyPr>
            <a:spAutoFit/>
          </a:bodyPr>
          <a:lstStyle/>
          <a:p>
            <a:pPr algn="ctr">
              <a:defRPr/>
            </a:pPr>
            <a:r>
              <a:rPr lang="en-US" sz="1600" dirty="0">
                <a:solidFill>
                  <a:schemeClr val="bg1"/>
                </a:solidFill>
                <a:effectLst>
                  <a:outerShdw blurRad="38100" dist="38100" dir="2700000" algn="tl">
                    <a:srgbClr val="000000"/>
                  </a:outerShdw>
                </a:effectLst>
                <a:latin typeface="Cooper Black" pitchFamily="18" charset="0"/>
                <a:cs typeface="Times New Roman" pitchFamily="18" charset="0"/>
              </a:rPr>
              <a:t>Second  Phase</a:t>
            </a:r>
          </a:p>
        </p:txBody>
      </p:sp>
      <p:sp>
        <p:nvSpPr>
          <p:cNvPr id="67" name="Rectangle 137"/>
          <p:cNvSpPr>
            <a:spLocks noChangeArrowheads="1"/>
          </p:cNvSpPr>
          <p:nvPr/>
        </p:nvSpPr>
        <p:spPr bwMode="auto">
          <a:xfrm>
            <a:off x="5219700" y="2276475"/>
            <a:ext cx="2376488" cy="336550"/>
          </a:xfrm>
          <a:prstGeom prst="rect">
            <a:avLst/>
          </a:prstGeom>
          <a:noFill/>
          <a:ln w="12700">
            <a:noFill/>
            <a:miter lim="800000"/>
            <a:headEnd type="none" w="sm" len="sm"/>
            <a:tailEnd type="none" w="sm" len="sm"/>
          </a:ln>
          <a:effectLst/>
        </p:spPr>
        <p:txBody>
          <a:bodyPr>
            <a:spAutoFit/>
          </a:bodyPr>
          <a:lstStyle/>
          <a:p>
            <a:pPr algn="ctr">
              <a:defRPr/>
            </a:pPr>
            <a:r>
              <a:rPr lang="en-US" sz="1600" dirty="0">
                <a:solidFill>
                  <a:schemeClr val="bg1"/>
                </a:solidFill>
                <a:effectLst>
                  <a:outerShdw blurRad="38100" dist="38100" dir="2700000" algn="tl">
                    <a:srgbClr val="000000"/>
                  </a:outerShdw>
                </a:effectLst>
                <a:latin typeface="Cooper Black" pitchFamily="18" charset="0"/>
                <a:cs typeface="Times New Roman" pitchFamily="18" charset="0"/>
              </a:rPr>
              <a:t>Third Phase</a:t>
            </a:r>
          </a:p>
        </p:txBody>
      </p:sp>
      <p:sp>
        <p:nvSpPr>
          <p:cNvPr id="68" name="Rectangle 7"/>
          <p:cNvSpPr>
            <a:spLocks noChangeArrowheads="1"/>
          </p:cNvSpPr>
          <p:nvPr/>
        </p:nvSpPr>
        <p:spPr bwMode="auto">
          <a:xfrm>
            <a:off x="217488" y="3700463"/>
            <a:ext cx="2051050" cy="541337"/>
          </a:xfrm>
          <a:prstGeom prst="rect">
            <a:avLst/>
          </a:prstGeom>
          <a:solidFill>
            <a:schemeClr val="accent2"/>
          </a:solidFill>
          <a:ln w="15875">
            <a:noFill/>
            <a:miter lim="800000"/>
            <a:headEnd/>
            <a:tailEnd/>
          </a:ln>
        </p:spPr>
        <p:txBody>
          <a:bodyPr wrap="none" anchor="ctr"/>
          <a:lstStyle/>
          <a:p>
            <a:pPr algn="ctr"/>
            <a:r>
              <a:rPr lang="en-US" b="1" dirty="0" smtClean="0">
                <a:cs typeface="Traditional Arabic" pitchFamily="2" charset="-78"/>
              </a:rPr>
              <a:t>First phase</a:t>
            </a:r>
            <a:endParaRPr lang="en-US" b="1" dirty="0">
              <a:cs typeface="Traditional Arabic" pitchFamily="2" charset="-78"/>
            </a:endParaRPr>
          </a:p>
        </p:txBody>
      </p:sp>
      <p:sp>
        <p:nvSpPr>
          <p:cNvPr id="69" name="Rectangle 11"/>
          <p:cNvSpPr>
            <a:spLocks noChangeArrowheads="1"/>
          </p:cNvSpPr>
          <p:nvPr/>
        </p:nvSpPr>
        <p:spPr bwMode="auto">
          <a:xfrm>
            <a:off x="2771775" y="4241800"/>
            <a:ext cx="2051050" cy="542925"/>
          </a:xfrm>
          <a:prstGeom prst="rect">
            <a:avLst/>
          </a:prstGeom>
          <a:solidFill>
            <a:schemeClr val="accent1"/>
          </a:solidFill>
          <a:ln w="15875">
            <a:noFill/>
            <a:miter lim="800000"/>
            <a:headEnd/>
            <a:tailEnd/>
          </a:ln>
        </p:spPr>
        <p:txBody>
          <a:bodyPr wrap="none" anchor="ctr"/>
          <a:lstStyle/>
          <a:p>
            <a:pPr algn="ctr"/>
            <a:r>
              <a:rPr lang="en-US" sz="2400" b="1" dirty="0" smtClean="0">
                <a:cs typeface="Traditional Arabic" pitchFamily="2" charset="-78"/>
              </a:rPr>
              <a:t> </a:t>
            </a:r>
            <a:r>
              <a:rPr lang="en-US" b="1" dirty="0" smtClean="0">
                <a:cs typeface="Traditional Arabic" pitchFamily="2" charset="-78"/>
              </a:rPr>
              <a:t>Second phase</a:t>
            </a:r>
            <a:endParaRPr lang="en-US" b="1" dirty="0">
              <a:cs typeface="Traditional Arabic" pitchFamily="2" charset="-78"/>
            </a:endParaRPr>
          </a:p>
        </p:txBody>
      </p:sp>
      <p:sp>
        <p:nvSpPr>
          <p:cNvPr id="70" name="Rectangle 13"/>
          <p:cNvSpPr>
            <a:spLocks noChangeArrowheads="1"/>
          </p:cNvSpPr>
          <p:nvPr/>
        </p:nvSpPr>
        <p:spPr bwMode="auto">
          <a:xfrm>
            <a:off x="5340350" y="4779963"/>
            <a:ext cx="1824038" cy="542925"/>
          </a:xfrm>
          <a:prstGeom prst="rect">
            <a:avLst/>
          </a:prstGeom>
          <a:solidFill>
            <a:srgbClr val="99CC00"/>
          </a:solidFill>
          <a:ln w="15875">
            <a:noFill/>
            <a:miter lim="800000"/>
            <a:headEnd/>
            <a:tailEnd/>
          </a:ln>
        </p:spPr>
        <p:txBody>
          <a:bodyPr wrap="none" anchor="ctr"/>
          <a:lstStyle/>
          <a:p>
            <a:pPr algn="ctr"/>
            <a:r>
              <a:rPr lang="en-US" b="1" dirty="0" smtClean="0">
                <a:cs typeface="Traditional Arabic" pitchFamily="2" charset="-78"/>
              </a:rPr>
              <a:t>Third phase</a:t>
            </a:r>
            <a:endParaRPr lang="en-US" b="1" dirty="0">
              <a:cs typeface="Traditional Arabic" pitchFamily="2" charset="-78"/>
            </a:endParaRPr>
          </a:p>
        </p:txBody>
      </p:sp>
      <p:sp>
        <p:nvSpPr>
          <p:cNvPr id="71" name="AutoShape 8"/>
          <p:cNvSpPr>
            <a:spLocks noChangeArrowheads="1"/>
          </p:cNvSpPr>
          <p:nvPr/>
        </p:nvSpPr>
        <p:spPr bwMode="auto">
          <a:xfrm>
            <a:off x="2254250" y="3687763"/>
            <a:ext cx="423863" cy="554037"/>
          </a:xfrm>
          <a:prstGeom prst="rtTriangle">
            <a:avLst/>
          </a:prstGeom>
          <a:gradFill rotWithShape="1">
            <a:gsLst>
              <a:gs pos="0">
                <a:schemeClr val="accent2"/>
              </a:gs>
              <a:gs pos="100000">
                <a:schemeClr val="accent1"/>
              </a:gs>
            </a:gsLst>
            <a:lin ang="0" scaled="1"/>
          </a:gradFill>
          <a:ln w="15875">
            <a:noFill/>
            <a:miter lim="800000"/>
            <a:headEnd/>
            <a:tailEnd/>
          </a:ln>
        </p:spPr>
        <p:txBody>
          <a:bodyPr wrap="none" anchor="ctr"/>
          <a:lstStyle/>
          <a:p>
            <a:endParaRPr lang="en-US"/>
          </a:p>
        </p:txBody>
      </p:sp>
      <p:sp>
        <p:nvSpPr>
          <p:cNvPr id="72" name="AutoShape 14"/>
          <p:cNvSpPr>
            <a:spLocks noChangeArrowheads="1"/>
          </p:cNvSpPr>
          <p:nvPr/>
        </p:nvSpPr>
        <p:spPr bwMode="auto">
          <a:xfrm rot="10800000">
            <a:off x="2381250" y="4241800"/>
            <a:ext cx="390525" cy="531813"/>
          </a:xfrm>
          <a:prstGeom prst="rtTriangle">
            <a:avLst/>
          </a:prstGeom>
          <a:solidFill>
            <a:schemeClr val="accent1"/>
          </a:solidFill>
          <a:ln w="15875">
            <a:noFill/>
            <a:miter lim="800000"/>
            <a:headEnd/>
            <a:tailEnd/>
          </a:ln>
        </p:spPr>
        <p:txBody>
          <a:bodyPr rot="10800000" wrap="none" anchor="ctr"/>
          <a:lstStyle/>
          <a:p>
            <a:endParaRPr lang="en-US"/>
          </a:p>
        </p:txBody>
      </p:sp>
      <p:sp>
        <p:nvSpPr>
          <p:cNvPr id="73" name="AutoShape 15"/>
          <p:cNvSpPr>
            <a:spLocks noChangeArrowheads="1"/>
          </p:cNvSpPr>
          <p:nvPr/>
        </p:nvSpPr>
        <p:spPr bwMode="auto">
          <a:xfrm>
            <a:off x="6858000" y="4802187"/>
            <a:ext cx="576263" cy="531813"/>
          </a:xfrm>
          <a:prstGeom prst="homePlate">
            <a:avLst>
              <a:gd name="adj" fmla="val 27090"/>
            </a:avLst>
          </a:prstGeom>
          <a:solidFill>
            <a:srgbClr val="99CC00"/>
          </a:solidFill>
          <a:ln w="15875">
            <a:noFill/>
            <a:miter lim="800000"/>
            <a:headEnd/>
            <a:tailEnd/>
          </a:ln>
        </p:spPr>
        <p:txBody>
          <a:bodyPr wrap="none" anchor="ctr"/>
          <a:lstStyle/>
          <a:p>
            <a:endParaRPr lang="en-US"/>
          </a:p>
        </p:txBody>
      </p:sp>
      <p:sp>
        <p:nvSpPr>
          <p:cNvPr id="74" name="AutoShape 12"/>
          <p:cNvSpPr>
            <a:spLocks noChangeArrowheads="1"/>
          </p:cNvSpPr>
          <p:nvPr/>
        </p:nvSpPr>
        <p:spPr bwMode="auto">
          <a:xfrm>
            <a:off x="4813300" y="4241800"/>
            <a:ext cx="406400" cy="547688"/>
          </a:xfrm>
          <a:prstGeom prst="rtTriangle">
            <a:avLst/>
          </a:prstGeom>
          <a:gradFill rotWithShape="1">
            <a:gsLst>
              <a:gs pos="0">
                <a:schemeClr val="accent1"/>
              </a:gs>
              <a:gs pos="100000">
                <a:srgbClr val="99CC00"/>
              </a:gs>
            </a:gsLst>
            <a:lin ang="0" scaled="1"/>
          </a:gradFill>
          <a:ln w="15875">
            <a:noFill/>
            <a:miter lim="800000"/>
            <a:headEnd/>
            <a:tailEnd/>
          </a:ln>
        </p:spPr>
        <p:txBody>
          <a:bodyPr wrap="none" anchor="ctr"/>
          <a:lstStyle/>
          <a:p>
            <a:endParaRPr lang="en-US"/>
          </a:p>
        </p:txBody>
      </p:sp>
      <p:sp>
        <p:nvSpPr>
          <p:cNvPr id="75" name="AutoShape 14"/>
          <p:cNvSpPr>
            <a:spLocks noChangeArrowheads="1"/>
          </p:cNvSpPr>
          <p:nvPr/>
        </p:nvSpPr>
        <p:spPr bwMode="auto">
          <a:xfrm rot="10800000">
            <a:off x="4981575" y="4779963"/>
            <a:ext cx="360363" cy="554037"/>
          </a:xfrm>
          <a:prstGeom prst="rtTriangle">
            <a:avLst/>
          </a:prstGeom>
          <a:solidFill>
            <a:srgbClr val="99CC00"/>
          </a:solidFill>
          <a:ln w="15875">
            <a:noFill/>
            <a:miter lim="800000"/>
            <a:headEnd/>
            <a:tailEnd/>
          </a:ln>
        </p:spPr>
        <p:txBody>
          <a:bodyPr rot="10800000" wrap="none" anchor="ctr"/>
          <a:lstStyle/>
          <a:p>
            <a:endParaRPr lang="en-US"/>
          </a:p>
        </p:txBody>
      </p:sp>
      <p:sp>
        <p:nvSpPr>
          <p:cNvPr id="76" name="Rectangle 173"/>
          <p:cNvSpPr>
            <a:spLocks noChangeArrowheads="1"/>
          </p:cNvSpPr>
          <p:nvPr/>
        </p:nvSpPr>
        <p:spPr bwMode="auto">
          <a:xfrm>
            <a:off x="228600" y="4437063"/>
            <a:ext cx="1966913" cy="1338828"/>
          </a:xfrm>
          <a:prstGeom prst="rect">
            <a:avLst/>
          </a:prstGeom>
          <a:noFill/>
          <a:ln w="12700">
            <a:solidFill>
              <a:schemeClr val="accent2"/>
            </a:solidFill>
            <a:miter lim="800000"/>
            <a:headEnd type="none" w="sm" len="sm"/>
            <a:tailEnd type="none" w="sm" len="sm"/>
          </a:ln>
          <a:effectLst/>
        </p:spPr>
        <p:txBody>
          <a:bodyPr>
            <a:spAutoFit/>
          </a:bodyPr>
          <a:lstStyle/>
          <a:p>
            <a:pPr algn="ctr">
              <a:lnSpc>
                <a:spcPct val="80000"/>
              </a:lnSpc>
              <a:spcBef>
                <a:spcPct val="20000"/>
              </a:spcBef>
              <a:buClr>
                <a:schemeClr val="hlink"/>
              </a:buClr>
              <a:buSzPct val="70000"/>
              <a:buFont typeface="Wingdings" pitchFamily="2" charset="2"/>
              <a:buNone/>
              <a:defRPr/>
            </a:pPr>
            <a:r>
              <a:rPr lang="en-US" sz="2000" dirty="0" smtClean="0">
                <a:solidFill>
                  <a:schemeClr val="bg1"/>
                </a:solidFill>
                <a:effectLst>
                  <a:outerShdw blurRad="38100" dist="38100" dir="2700000" algn="tl">
                    <a:srgbClr val="000000"/>
                  </a:outerShdw>
                </a:effectLst>
                <a:cs typeface="Traditional Arabic" pitchFamily="2" charset="-78"/>
              </a:rPr>
              <a:t>Atomize all educational &amp; administrative  processes at schools </a:t>
            </a:r>
            <a:endParaRPr lang="ar-OM" sz="2000" dirty="0">
              <a:solidFill>
                <a:schemeClr val="bg1"/>
              </a:solidFill>
              <a:effectLst>
                <a:outerShdw blurRad="38100" dist="38100" dir="2700000" algn="tl">
                  <a:srgbClr val="000000"/>
                </a:outerShdw>
              </a:effectLst>
              <a:cs typeface="Traditional Arabic" pitchFamily="2" charset="-78"/>
            </a:endParaRPr>
          </a:p>
        </p:txBody>
      </p:sp>
      <p:sp>
        <p:nvSpPr>
          <p:cNvPr id="77" name="Rectangle 174"/>
          <p:cNvSpPr>
            <a:spLocks noChangeArrowheads="1"/>
          </p:cNvSpPr>
          <p:nvPr/>
        </p:nvSpPr>
        <p:spPr bwMode="auto">
          <a:xfrm>
            <a:off x="2590800" y="4876801"/>
            <a:ext cx="2319338" cy="2215991"/>
          </a:xfrm>
          <a:prstGeom prst="rect">
            <a:avLst/>
          </a:prstGeom>
          <a:noFill/>
          <a:ln w="12700">
            <a:solidFill>
              <a:schemeClr val="accent1"/>
            </a:solidFill>
            <a:miter lim="800000"/>
            <a:headEnd type="none" w="sm" len="sm"/>
            <a:tailEnd type="none" w="sm" len="sm"/>
          </a:ln>
          <a:effectLst/>
        </p:spPr>
        <p:txBody>
          <a:bodyPr wrap="square">
            <a:spAutoFit/>
          </a:bodyPr>
          <a:lstStyle/>
          <a:p>
            <a:pPr algn="ctr">
              <a:buFont typeface="Arial" pitchFamily="34" charset="0"/>
              <a:buChar char="•"/>
            </a:pPr>
            <a:r>
              <a:rPr lang="en-US" b="1" dirty="0" smtClean="0">
                <a:solidFill>
                  <a:schemeClr val="bg1"/>
                </a:solidFill>
                <a:effectLst>
                  <a:outerShdw blurRad="38100" dist="38100" dir="2700000" algn="tl">
                    <a:srgbClr val="000000"/>
                  </a:outerShdw>
                </a:effectLst>
                <a:cs typeface="Traditional Arabic" pitchFamily="2" charset="-78"/>
              </a:rPr>
              <a:t> </a:t>
            </a:r>
            <a:r>
              <a:rPr lang="en-US" sz="2000" dirty="0" smtClean="0">
                <a:solidFill>
                  <a:srgbClr val="7030A0"/>
                </a:solidFill>
                <a:cs typeface="Traditional Arabic" pitchFamily="2" charset="-78"/>
              </a:rPr>
              <a:t>Build e-content </a:t>
            </a:r>
          </a:p>
          <a:p>
            <a:pPr algn="ctr">
              <a:buFont typeface="Arial" pitchFamily="34" charset="0"/>
              <a:buChar char="•"/>
            </a:pPr>
            <a:r>
              <a:rPr lang="en-US" sz="2000" dirty="0" smtClean="0">
                <a:solidFill>
                  <a:srgbClr val="7030A0"/>
                </a:solidFill>
                <a:cs typeface="Traditional Arabic" pitchFamily="2" charset="-78"/>
              </a:rPr>
              <a:t> E-services for employees </a:t>
            </a:r>
          </a:p>
          <a:p>
            <a:pPr algn="ctr">
              <a:buFont typeface="Arial" pitchFamily="34" charset="0"/>
              <a:buChar char="•"/>
            </a:pPr>
            <a:r>
              <a:rPr lang="en-US" sz="2000" dirty="0" smtClean="0">
                <a:solidFill>
                  <a:srgbClr val="7030A0"/>
                </a:solidFill>
                <a:cs typeface="Traditional Arabic" pitchFamily="2" charset="-78"/>
              </a:rPr>
              <a:t> Add new educational </a:t>
            </a:r>
            <a:r>
              <a:rPr lang="en-US" sz="2000" dirty="0" smtClean="0">
                <a:solidFill>
                  <a:schemeClr val="bg1"/>
                </a:solidFill>
                <a:cs typeface="Traditional Arabic" pitchFamily="2" charset="-78"/>
              </a:rPr>
              <a:t>regions </a:t>
            </a:r>
          </a:p>
          <a:p>
            <a:pPr algn="ctr">
              <a:buFont typeface="Arial" pitchFamily="34" charset="0"/>
              <a:buChar char="•"/>
            </a:pPr>
            <a:endParaRPr lang="en-US" b="1" dirty="0">
              <a:effectLst>
                <a:outerShdw blurRad="38100" dist="38100" dir="2700000" algn="tl">
                  <a:srgbClr val="000000"/>
                </a:outerShdw>
              </a:effectLst>
              <a:cs typeface="Traditional Arabic" pitchFamily="2" charset="-78"/>
            </a:endParaRPr>
          </a:p>
        </p:txBody>
      </p:sp>
      <p:sp>
        <p:nvSpPr>
          <p:cNvPr id="78" name="Rectangle 175"/>
          <p:cNvSpPr>
            <a:spLocks noChangeArrowheads="1"/>
          </p:cNvSpPr>
          <p:nvPr/>
        </p:nvSpPr>
        <p:spPr bwMode="auto">
          <a:xfrm>
            <a:off x="5148263" y="5334000"/>
            <a:ext cx="2303462" cy="1631216"/>
          </a:xfrm>
          <a:prstGeom prst="rect">
            <a:avLst/>
          </a:prstGeom>
          <a:noFill/>
          <a:ln w="12700">
            <a:solidFill>
              <a:srgbClr val="99CC00"/>
            </a:solidFill>
            <a:miter lim="800000"/>
            <a:headEnd type="none" w="sm" len="sm"/>
            <a:tailEnd type="none" w="sm" len="sm"/>
          </a:ln>
          <a:effectLst/>
        </p:spPr>
        <p:txBody>
          <a:bodyPr>
            <a:spAutoFit/>
          </a:bodyPr>
          <a:lstStyle/>
          <a:p>
            <a:pPr algn="ctr">
              <a:buFont typeface="Arial" pitchFamily="34" charset="0"/>
              <a:buChar char="•"/>
              <a:defRPr/>
            </a:pPr>
            <a:r>
              <a:rPr lang="en-US" b="1" dirty="0" smtClean="0">
                <a:effectLst>
                  <a:outerShdw blurRad="38100" dist="38100" dir="2700000" algn="tl">
                    <a:srgbClr val="000000"/>
                  </a:outerShdw>
                </a:effectLst>
                <a:cs typeface="Traditional Arabic" pitchFamily="2" charset="-78"/>
              </a:rPr>
              <a:t>  </a:t>
            </a:r>
            <a:r>
              <a:rPr lang="en-US" sz="2000" dirty="0" smtClean="0">
                <a:solidFill>
                  <a:schemeClr val="accent6">
                    <a:lumMod val="75000"/>
                  </a:schemeClr>
                </a:solidFill>
                <a:cs typeface="Traditional Arabic" pitchFamily="2" charset="-78"/>
              </a:rPr>
              <a:t>Develop the financial system </a:t>
            </a:r>
          </a:p>
          <a:p>
            <a:pPr algn="ctr">
              <a:buFont typeface="Arial" pitchFamily="34" charset="0"/>
              <a:buChar char="•"/>
              <a:defRPr/>
            </a:pPr>
            <a:r>
              <a:rPr lang="en-US" sz="2000" dirty="0" smtClean="0">
                <a:solidFill>
                  <a:schemeClr val="accent6">
                    <a:lumMod val="75000"/>
                  </a:schemeClr>
                </a:solidFill>
                <a:cs typeface="Traditional Arabic" pitchFamily="2" charset="-78"/>
              </a:rPr>
              <a:t>Integrate with  government systems</a:t>
            </a:r>
            <a:endParaRPr lang="en-US" sz="2000" dirty="0">
              <a:solidFill>
                <a:schemeClr val="accent6">
                  <a:lumMod val="75000"/>
                </a:schemeClr>
              </a:solidFill>
              <a:cs typeface="Traditional Arabic" pitchFamily="2" charset="-78"/>
            </a:endParaRPr>
          </a:p>
        </p:txBody>
      </p:sp>
      <p:sp>
        <p:nvSpPr>
          <p:cNvPr id="79" name="Rectangle 177"/>
          <p:cNvSpPr>
            <a:spLocks noChangeArrowheads="1"/>
          </p:cNvSpPr>
          <p:nvPr/>
        </p:nvSpPr>
        <p:spPr bwMode="auto">
          <a:xfrm>
            <a:off x="2700338" y="2781300"/>
            <a:ext cx="2447925" cy="707886"/>
          </a:xfrm>
          <a:prstGeom prst="rect">
            <a:avLst/>
          </a:prstGeom>
          <a:noFill/>
          <a:ln w="12700">
            <a:solidFill>
              <a:schemeClr val="accent1"/>
            </a:solidFill>
            <a:miter lim="800000"/>
            <a:headEnd type="none" w="sm" len="sm"/>
            <a:tailEnd type="none" w="sm" len="sm"/>
          </a:ln>
          <a:effectLst/>
        </p:spPr>
        <p:txBody>
          <a:bodyPr>
            <a:spAutoFit/>
          </a:bodyPr>
          <a:lstStyle/>
          <a:p>
            <a:pPr algn="ctr">
              <a:defRPr/>
            </a:pPr>
            <a:r>
              <a:rPr lang="en-US" sz="2000" dirty="0">
                <a:solidFill>
                  <a:srgbClr val="7030A0"/>
                </a:solidFill>
              </a:rPr>
              <a:t>Administration Business Process</a:t>
            </a:r>
          </a:p>
        </p:txBody>
      </p:sp>
      <p:sp>
        <p:nvSpPr>
          <p:cNvPr id="80" name="Rectangle 178"/>
          <p:cNvSpPr>
            <a:spLocks noChangeArrowheads="1"/>
          </p:cNvSpPr>
          <p:nvPr/>
        </p:nvSpPr>
        <p:spPr bwMode="auto">
          <a:xfrm>
            <a:off x="5219700" y="2781300"/>
            <a:ext cx="2232025" cy="707886"/>
          </a:xfrm>
          <a:prstGeom prst="rect">
            <a:avLst/>
          </a:prstGeom>
          <a:noFill/>
          <a:ln w="12700">
            <a:solidFill>
              <a:srgbClr val="99CC00"/>
            </a:solidFill>
            <a:miter lim="800000"/>
            <a:headEnd type="none" w="sm" len="sm"/>
            <a:tailEnd type="none" w="sm" len="sm"/>
          </a:ln>
          <a:effectLst/>
        </p:spPr>
        <p:txBody>
          <a:bodyPr>
            <a:spAutoFit/>
          </a:bodyPr>
          <a:lstStyle/>
          <a:p>
            <a:pPr algn="ctr">
              <a:defRPr/>
            </a:pPr>
            <a:r>
              <a:rPr lang="en-US" sz="2000" dirty="0">
                <a:solidFill>
                  <a:schemeClr val="accent6">
                    <a:lumMod val="75000"/>
                  </a:schemeClr>
                </a:solidFill>
                <a:cs typeface="Traditional Arabic" pitchFamily="2" charset="-78"/>
              </a:rPr>
              <a:t>Financial Business Process</a:t>
            </a:r>
          </a:p>
        </p:txBody>
      </p:sp>
      <p:sp>
        <p:nvSpPr>
          <p:cNvPr id="81" name="Rectangle 179"/>
          <p:cNvSpPr>
            <a:spLocks noChangeArrowheads="1"/>
          </p:cNvSpPr>
          <p:nvPr/>
        </p:nvSpPr>
        <p:spPr bwMode="auto">
          <a:xfrm>
            <a:off x="179388" y="2781300"/>
            <a:ext cx="2447925" cy="707886"/>
          </a:xfrm>
          <a:prstGeom prst="rect">
            <a:avLst/>
          </a:prstGeom>
          <a:noFill/>
          <a:ln w="12700">
            <a:solidFill>
              <a:schemeClr val="accent2"/>
            </a:solidFill>
            <a:miter lim="800000"/>
            <a:headEnd type="none" w="sm" len="sm"/>
            <a:tailEnd type="none" w="sm" len="sm"/>
          </a:ln>
          <a:effectLst/>
        </p:spPr>
        <p:txBody>
          <a:bodyPr>
            <a:spAutoFit/>
          </a:bodyPr>
          <a:lstStyle/>
          <a:p>
            <a:pPr algn="ctr">
              <a:defRPr/>
            </a:pPr>
            <a:r>
              <a:rPr lang="en-US" sz="2000" dirty="0">
                <a:solidFill>
                  <a:schemeClr val="bg1"/>
                </a:solidFill>
                <a:effectLst>
                  <a:outerShdw blurRad="38100" dist="38100" dir="2700000" algn="tl">
                    <a:srgbClr val="000000"/>
                  </a:outerShdw>
                </a:effectLst>
              </a:rPr>
              <a:t>Better Education Planning</a:t>
            </a:r>
          </a:p>
        </p:txBody>
      </p:sp>
      <p:sp>
        <p:nvSpPr>
          <p:cNvPr id="82" name="Text Box 86"/>
          <p:cNvSpPr txBox="1">
            <a:spLocks noChangeArrowheads="1"/>
          </p:cNvSpPr>
          <p:nvPr/>
        </p:nvSpPr>
        <p:spPr bwMode="auto">
          <a:xfrm>
            <a:off x="6443663" y="1484313"/>
            <a:ext cx="649287" cy="336550"/>
          </a:xfrm>
          <a:prstGeom prst="rect">
            <a:avLst/>
          </a:prstGeom>
          <a:noFill/>
          <a:ln w="9525" algn="ctr">
            <a:noFill/>
            <a:miter lim="800000"/>
            <a:headEnd type="none" w="sm" len="sm"/>
            <a:tailEnd type="none" w="sm" len="sm"/>
          </a:ln>
          <a:effectLst/>
        </p:spPr>
        <p:txBody>
          <a:bodyPr>
            <a:spAutoFit/>
          </a:bodyPr>
          <a:lstStyle/>
          <a:p>
            <a:pPr algn="l" rtl="0">
              <a:spcBef>
                <a:spcPct val="50000"/>
              </a:spcBef>
            </a:pPr>
            <a:r>
              <a:rPr lang="en-US" sz="1600" b="1">
                <a:solidFill>
                  <a:schemeClr val="bg1"/>
                </a:solidFill>
                <a:effectLst>
                  <a:outerShdw blurRad="38100" dist="38100" dir="2700000" algn="tl">
                    <a:srgbClr val="000000"/>
                  </a:outerShdw>
                </a:effectLst>
                <a:latin typeface="Arial" charset="0"/>
                <a:ea typeface="MS PGothic" pitchFamily="34" charset="-128"/>
              </a:rPr>
              <a:t>2016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up)">
                                      <p:cBhvr>
                                        <p:cTn id="7" dur="500"/>
                                        <p:tgtEl>
                                          <p:spTgt spid="58"/>
                                        </p:tgtEl>
                                      </p:cBhvr>
                                    </p:animEffect>
                                  </p:childTnLst>
                                </p:cTn>
                              </p:par>
                            </p:childTnLst>
                          </p:cTn>
                        </p:par>
                        <p:par>
                          <p:cTn id="8" fill="hold">
                            <p:stCondLst>
                              <p:cond delay="500"/>
                            </p:stCondLst>
                            <p:childTnLst>
                              <p:par>
                                <p:cTn id="9" presetID="34" presetClass="entr" presetSubtype="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from="(-#ppt_w/2)" to="(#ppt_x)" calcmode="lin" valueType="num">
                                      <p:cBhvr>
                                        <p:cTn id="11" dur="600" fill="hold">
                                          <p:stCondLst>
                                            <p:cond delay="0"/>
                                          </p:stCondLst>
                                        </p:cTn>
                                        <p:tgtEl>
                                          <p:spTgt spid="30"/>
                                        </p:tgtEl>
                                        <p:attrNameLst>
                                          <p:attrName>ppt_x</p:attrName>
                                        </p:attrNameLst>
                                      </p:cBhvr>
                                    </p:anim>
                                    <p:anim from="0" to="-1.0" calcmode="lin" valueType="num">
                                      <p:cBhvr>
                                        <p:cTn id="12" dur="200" decel="50000" autoRev="1" fill="hold">
                                          <p:stCondLst>
                                            <p:cond delay="600"/>
                                          </p:stCondLst>
                                        </p:cTn>
                                        <p:tgtEl>
                                          <p:spTgt spid="30"/>
                                        </p:tgtEl>
                                        <p:attrNameLst>
                                          <p:attrName>xshear</p:attrName>
                                        </p:attrNameLst>
                                      </p:cBhvr>
                                    </p:anim>
                                    <p:animScale>
                                      <p:cBhvr>
                                        <p:cTn id="13" dur="200" decel="100000" autoRev="1" fill="hold">
                                          <p:stCondLst>
                                            <p:cond delay="600"/>
                                          </p:stCondLst>
                                        </p:cTn>
                                        <p:tgtEl>
                                          <p:spTgt spid="30"/>
                                        </p:tgtEl>
                                      </p:cBhvr>
                                      <p:from x="100000" y="100000"/>
                                      <p:to x="80000" y="100000"/>
                                    </p:animScale>
                                    <p:anim by="(#ppt_h/3+#ppt_w*0.1)" calcmode="lin" valueType="num">
                                      <p:cBhvr additive="sum">
                                        <p:cTn id="14" dur="200" decel="100000" autoRev="1" fill="hold">
                                          <p:stCondLst>
                                            <p:cond delay="600"/>
                                          </p:stCondLst>
                                        </p:cTn>
                                        <p:tgtEl>
                                          <p:spTgt spid="30"/>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9" name="Slide Number Placeholder 28"/>
          <p:cNvSpPr>
            <a:spLocks noGrp="1"/>
          </p:cNvSpPr>
          <p:nvPr>
            <p:ph type="sldNum" sz="quarter" idx="11"/>
          </p:nvPr>
        </p:nvSpPr>
        <p:spPr>
          <a:xfrm>
            <a:off x="6705600" y="6400800"/>
            <a:ext cx="2133600" cy="365125"/>
          </a:xfrm>
        </p:spPr>
        <p:txBody>
          <a:bodyPr/>
          <a:lstStyle/>
          <a:p>
            <a:pPr>
              <a:defRPr/>
            </a:pPr>
            <a:fld id="{EFF4340C-2E22-4A29-B4F1-556D03964263}" type="slidenum">
              <a:rPr lang="en-US"/>
              <a:pPr>
                <a:defRPr/>
              </a:pPr>
              <a:t>17</a:t>
            </a:fld>
            <a:endParaRPr lang="en-US" dirty="0"/>
          </a:p>
        </p:txBody>
      </p:sp>
      <p:sp>
        <p:nvSpPr>
          <p:cNvPr id="21" name="Rounded Rectangle 20"/>
          <p:cNvSpPr/>
          <p:nvPr/>
        </p:nvSpPr>
        <p:spPr>
          <a:xfrm>
            <a:off x="533400" y="1371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1</a:t>
            </a:r>
          </a:p>
        </p:txBody>
      </p:sp>
      <p:sp>
        <p:nvSpPr>
          <p:cNvPr id="22" name="Rounded Rectangle 21"/>
          <p:cNvSpPr/>
          <p:nvPr/>
        </p:nvSpPr>
        <p:spPr>
          <a:xfrm>
            <a:off x="533400" y="3094831"/>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3</a:t>
            </a:r>
          </a:p>
        </p:txBody>
      </p:sp>
      <p:sp>
        <p:nvSpPr>
          <p:cNvPr id="24" name="Rounded Rectangle 23"/>
          <p:cNvSpPr/>
          <p:nvPr/>
        </p:nvSpPr>
        <p:spPr>
          <a:xfrm>
            <a:off x="533400" y="4800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5</a:t>
            </a:r>
          </a:p>
        </p:txBody>
      </p:sp>
      <p:sp>
        <p:nvSpPr>
          <p:cNvPr id="25" name="Rounded Rectangle 24"/>
          <p:cNvSpPr/>
          <p:nvPr/>
        </p:nvSpPr>
        <p:spPr>
          <a:xfrm>
            <a:off x="533400" y="2224485"/>
            <a:ext cx="1600200" cy="779462"/>
          </a:xfrm>
          <a:prstGeom prst="roundRect">
            <a:avLst>
              <a:gd name="adj" fmla="val 4430"/>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2</a:t>
            </a:r>
          </a:p>
        </p:txBody>
      </p:sp>
      <p:sp>
        <p:nvSpPr>
          <p:cNvPr id="6" name="Rounded Rectangle 5"/>
          <p:cNvSpPr/>
          <p:nvPr/>
        </p:nvSpPr>
        <p:spPr>
          <a:xfrm>
            <a:off x="2057400" y="1255643"/>
            <a:ext cx="6487160" cy="4230757"/>
          </a:xfrm>
          <a:prstGeom prst="roundRect">
            <a:avLst>
              <a:gd name="adj" fmla="val 1226"/>
            </a:avLst>
          </a:prstGeom>
          <a:solidFill>
            <a:schemeClr val="bg1"/>
          </a:solidFill>
          <a:ln w="76200">
            <a:solidFill>
              <a:schemeClr val="tx2">
                <a:lumMod val="60000"/>
                <a:lumOff val="40000"/>
              </a:schemeClr>
            </a:solidFill>
          </a:ln>
          <a:effectLst>
            <a:outerShdw blurRad="50800" dist="38100" dir="10800000" algn="r" rotWithShape="0">
              <a:prstClr val="black">
                <a:alpha val="40000"/>
              </a:prstClr>
            </a:outerShdw>
            <a:reflection blurRad="6350" stA="52000" endA="300" endPos="35000" dir="5400000" sy="-100000" algn="bl" rotWithShape="0"/>
          </a:effectLst>
          <a:scene3d>
            <a:camera prst="perspectiveContrastingRightFacing">
              <a:rot lat="170509" lon="20736677" rev="11714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Rounded Rectangle 22"/>
          <p:cNvSpPr/>
          <p:nvPr/>
        </p:nvSpPr>
        <p:spPr>
          <a:xfrm>
            <a:off x="533400" y="3947715"/>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4</a:t>
            </a:r>
          </a:p>
        </p:txBody>
      </p:sp>
      <p:pic>
        <p:nvPicPr>
          <p:cNvPr id="24588" name="Picture 31"/>
          <p:cNvPicPr>
            <a:picLocks noChangeAspect="1" noChangeArrowheads="1"/>
          </p:cNvPicPr>
          <p:nvPr/>
        </p:nvPicPr>
        <p:blipFill>
          <a:blip r:embed="rId3" cstate="print"/>
          <a:srcRect/>
          <a:stretch>
            <a:fillRect/>
          </a:stretch>
        </p:blipFill>
        <p:spPr bwMode="auto">
          <a:xfrm rot="-607849">
            <a:off x="2062163" y="1622425"/>
            <a:ext cx="5497512" cy="3436938"/>
          </a:xfrm>
          <a:prstGeom prst="rect">
            <a:avLst/>
          </a:prstGeom>
          <a:noFill/>
          <a:ln w="9525">
            <a:noFill/>
            <a:miter lim="800000"/>
            <a:headEnd/>
            <a:tailEnd/>
          </a:ln>
        </p:spPr>
      </p:pic>
      <p:pic>
        <p:nvPicPr>
          <p:cNvPr id="24589" name="Picture 29"/>
          <p:cNvPicPr>
            <a:picLocks noChangeAspect="1" noChangeArrowheads="1"/>
          </p:cNvPicPr>
          <p:nvPr/>
        </p:nvPicPr>
        <p:blipFill>
          <a:blip r:embed="rId4" cstate="print"/>
          <a:srcRect/>
          <a:stretch>
            <a:fillRect/>
          </a:stretch>
        </p:blipFill>
        <p:spPr bwMode="auto">
          <a:xfrm rot="699038">
            <a:off x="6232525" y="1731963"/>
            <a:ext cx="2424113" cy="3568700"/>
          </a:xfrm>
          <a:prstGeom prst="rect">
            <a:avLst/>
          </a:prstGeom>
          <a:noFill/>
          <a:ln w="9525">
            <a:noFill/>
            <a:miter lim="800000"/>
            <a:headEnd/>
            <a:tailEnd/>
          </a:ln>
        </p:spPr>
      </p:pic>
      <p:sp>
        <p:nvSpPr>
          <p:cNvPr id="17" name="TextBox 6"/>
          <p:cNvSpPr txBox="1">
            <a:spLocks noChangeArrowheads="1"/>
          </p:cNvSpPr>
          <p:nvPr/>
        </p:nvSpPr>
        <p:spPr bwMode="auto">
          <a:xfrm>
            <a:off x="228600" y="206375"/>
            <a:ext cx="594360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Educational Portal &amp; Society</a:t>
            </a:r>
          </a:p>
        </p:txBody>
      </p:sp>
      <p:pic>
        <p:nvPicPr>
          <p:cNvPr id="16" name="Picture 15" descr="D:\Back up\OMAN\ITA\Phase 1\MoE\Supporting Docs\MOE_Logo\Ministry_Logo_English.jpg"/>
          <p:cNvPicPr>
            <a:picLocks noChangeAspect="1" noChangeArrowheads="1"/>
          </p:cNvPicPr>
          <p:nvPr/>
        </p:nvPicPr>
        <p:blipFill>
          <a:blip r:embed="rId5"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18"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17"/>
          <p:cNvGrpSpPr/>
          <p:nvPr/>
        </p:nvGrpSpPr>
        <p:grpSpPr>
          <a:xfrm>
            <a:off x="381000" y="914401"/>
            <a:ext cx="8267700" cy="4067174"/>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0" name="TextBox 9"/>
          <p:cNvSpPr txBox="1">
            <a:spLocks noChangeArrowheads="1"/>
          </p:cNvSpPr>
          <p:nvPr/>
        </p:nvSpPr>
        <p:spPr bwMode="auto">
          <a:xfrm>
            <a:off x="2362200" y="914400"/>
            <a:ext cx="6172200" cy="554038"/>
          </a:xfrm>
          <a:prstGeom prst="rect">
            <a:avLst/>
          </a:prstGeom>
          <a:noFill/>
          <a:ln w="9525">
            <a:noFill/>
            <a:miter lim="800000"/>
            <a:headEnd/>
            <a:tailEnd/>
          </a:ln>
        </p:spPr>
        <p:txBody>
          <a:bodyPr>
            <a:spAutoFit/>
          </a:bodyPr>
          <a:lstStyle/>
          <a:p>
            <a:pPr>
              <a:defRPr/>
            </a:pPr>
            <a:r>
              <a:rPr lang="en-US" sz="3000" dirty="0">
                <a:solidFill>
                  <a:srgbClr val="3C8FED"/>
                </a:solidFill>
                <a:latin typeface="+mj-lt"/>
                <a:cs typeface="Arial" charset="0"/>
              </a:rPr>
              <a:t>Awareness Campaign</a:t>
            </a:r>
          </a:p>
        </p:txBody>
      </p:sp>
      <p:sp>
        <p:nvSpPr>
          <p:cNvPr id="25607" name="TextBox 27"/>
          <p:cNvSpPr txBox="1">
            <a:spLocks noChangeArrowheads="1"/>
          </p:cNvSpPr>
          <p:nvPr/>
        </p:nvSpPr>
        <p:spPr bwMode="auto">
          <a:xfrm>
            <a:off x="6477000" y="990600"/>
            <a:ext cx="2057400" cy="4000500"/>
          </a:xfrm>
          <a:prstGeom prst="rect">
            <a:avLst/>
          </a:prstGeom>
          <a:noFill/>
          <a:ln w="9525">
            <a:noFill/>
            <a:miter lim="800000"/>
            <a:headEnd/>
            <a:tailEnd/>
          </a:ln>
        </p:spPr>
        <p:txBody>
          <a:bodyPr>
            <a:spAutoFit/>
          </a:bodyPr>
          <a:lstStyle/>
          <a:p>
            <a:pPr>
              <a:buClr>
                <a:schemeClr val="accent1"/>
              </a:buClr>
            </a:pPr>
            <a:r>
              <a:rPr lang="en-US" sz="1300" dirty="0">
                <a:latin typeface="Calibri" pitchFamily="34" charset="0"/>
              </a:rPr>
              <a:t>The electronic educational portal links all components of the educational system using a group of programs and services through the use of the internet. The aim of the portal is to facilitate communication within the educational process and present it in an effective and attractive shape for teachers, students, parents and administrators. It also helps to facilitate administrative work within the ministry through a number of systems such as electronic requests </a:t>
            </a:r>
            <a:r>
              <a:rPr lang="en-US" sz="1300" dirty="0" smtClean="0">
                <a:latin typeface="Calibri" pitchFamily="34" charset="0"/>
              </a:rPr>
              <a:t>and document </a:t>
            </a:r>
            <a:r>
              <a:rPr lang="en-US" sz="1300" dirty="0">
                <a:latin typeface="Calibri" pitchFamily="34" charset="0"/>
              </a:rPr>
              <a:t>archive etc.  </a:t>
            </a:r>
          </a:p>
        </p:txBody>
      </p:sp>
      <p:sp>
        <p:nvSpPr>
          <p:cNvPr id="25" name="Slide Number Placeholder 24"/>
          <p:cNvSpPr>
            <a:spLocks noGrp="1"/>
          </p:cNvSpPr>
          <p:nvPr>
            <p:ph type="sldNum" sz="quarter" idx="11"/>
          </p:nvPr>
        </p:nvSpPr>
        <p:spPr>
          <a:xfrm>
            <a:off x="6705600" y="6400800"/>
            <a:ext cx="2133600" cy="365125"/>
          </a:xfrm>
        </p:spPr>
        <p:txBody>
          <a:bodyPr/>
          <a:lstStyle/>
          <a:p>
            <a:pPr>
              <a:defRPr/>
            </a:pPr>
            <a:fld id="{35CDA8B5-656F-45DA-B2F3-6D141AF9DDD1}" type="slidenum">
              <a:rPr lang="en-US"/>
              <a:pPr>
                <a:defRPr/>
              </a:pPr>
              <a:t>18</a:t>
            </a:fld>
            <a:endParaRPr lang="en-US" dirty="0"/>
          </a:p>
        </p:txBody>
      </p:sp>
      <p:pic>
        <p:nvPicPr>
          <p:cNvPr id="27" name="Picture 4" descr="C:\Documents and Settings\asaif001\My Documents\My Pictures\encr.jpg"/>
          <p:cNvPicPr>
            <a:picLocks noChangeArrowheads="1"/>
          </p:cNvPicPr>
          <p:nvPr/>
        </p:nvPicPr>
        <p:blipFill>
          <a:blip r:embed="rId2" cstate="email"/>
          <a:srcRect/>
          <a:stretch>
            <a:fillRect/>
          </a:stretch>
        </p:blipFill>
        <p:spPr bwMode="auto">
          <a:xfrm>
            <a:off x="5678424"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pic>
        <p:nvPicPr>
          <p:cNvPr id="28" name="Picture 2"/>
          <p:cNvPicPr>
            <a:picLocks noChangeArrowheads="1"/>
          </p:cNvPicPr>
          <p:nvPr/>
        </p:nvPicPr>
        <p:blipFill>
          <a:blip r:embed="rId3" cstate="email"/>
          <a:srcRect/>
          <a:stretch>
            <a:fillRect/>
          </a:stretch>
        </p:blipFill>
        <p:spPr bwMode="auto">
          <a:xfrm>
            <a:off x="2240280"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sp>
        <p:nvSpPr>
          <p:cNvPr id="29" name="Round Diagonal Corner Rectangle 28"/>
          <p:cNvSpPr/>
          <p:nvPr/>
        </p:nvSpPr>
        <p:spPr>
          <a:xfrm>
            <a:off x="2209800" y="5108575"/>
            <a:ext cx="3048000" cy="1331913"/>
          </a:xfrm>
          <a:prstGeom prst="round2DiagRect">
            <a:avLst>
              <a:gd name="adj1" fmla="val 14888"/>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Round Diagonal Corner Rectangle 30"/>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TextBox 32"/>
          <p:cNvSpPr txBox="1"/>
          <p:nvPr/>
        </p:nvSpPr>
        <p:spPr>
          <a:xfrm>
            <a:off x="7353300" y="5232400"/>
            <a:ext cx="1409700" cy="1092200"/>
          </a:xfrm>
          <a:prstGeom prst="rect">
            <a:avLst/>
          </a:prstGeom>
          <a:noFill/>
        </p:spPr>
        <p:txBody>
          <a:bodyPr>
            <a:spAutoFit/>
          </a:bodyPr>
          <a:lstStyle/>
          <a:p>
            <a:pPr>
              <a:defRPr/>
            </a:pPr>
            <a:r>
              <a:rPr lang="en-US" sz="1300" b="1" dirty="0">
                <a:solidFill>
                  <a:schemeClr val="bg1"/>
                </a:solidFill>
                <a:latin typeface="+mj-lt"/>
                <a:cs typeface="Arial" charset="0"/>
              </a:rPr>
              <a:t>World class educational infrastructure for the futures of Oman…</a:t>
            </a:r>
          </a:p>
        </p:txBody>
      </p:sp>
      <p:pic>
        <p:nvPicPr>
          <p:cNvPr id="25614" name="Picture 26"/>
          <p:cNvPicPr>
            <a:picLocks noChangeAspect="1" noChangeArrowheads="1"/>
          </p:cNvPicPr>
          <p:nvPr/>
        </p:nvPicPr>
        <p:blipFill>
          <a:blip r:embed="rId4" cstate="print"/>
          <a:srcRect/>
          <a:stretch>
            <a:fillRect/>
          </a:stretch>
        </p:blipFill>
        <p:spPr bwMode="auto">
          <a:xfrm>
            <a:off x="2362200" y="5181600"/>
            <a:ext cx="2362200" cy="609600"/>
          </a:xfrm>
          <a:prstGeom prst="rect">
            <a:avLst/>
          </a:prstGeom>
          <a:noFill/>
          <a:ln w="9525">
            <a:noFill/>
            <a:miter lim="800000"/>
            <a:headEnd/>
            <a:tailEnd/>
          </a:ln>
        </p:spPr>
      </p:pic>
      <p:sp>
        <p:nvSpPr>
          <p:cNvPr id="25615" name="TextBox 33"/>
          <p:cNvSpPr txBox="1">
            <a:spLocks noChangeArrowheads="1"/>
          </p:cNvSpPr>
          <p:nvPr/>
        </p:nvSpPr>
        <p:spPr bwMode="auto">
          <a:xfrm>
            <a:off x="2971800" y="5791200"/>
            <a:ext cx="2286000" cy="692497"/>
          </a:xfrm>
          <a:prstGeom prst="rect">
            <a:avLst/>
          </a:prstGeom>
          <a:noFill/>
          <a:ln w="9525">
            <a:noFill/>
            <a:miter lim="800000"/>
            <a:headEnd/>
            <a:tailEnd/>
          </a:ln>
        </p:spPr>
        <p:txBody>
          <a:bodyPr>
            <a:spAutoFit/>
          </a:bodyPr>
          <a:lstStyle/>
          <a:p>
            <a:r>
              <a:rPr lang="en-US" sz="1300" b="1" dirty="0">
                <a:solidFill>
                  <a:schemeClr val="bg1"/>
                </a:solidFill>
                <a:latin typeface="+mj-lt"/>
              </a:rPr>
              <a:t>Mohammed bin Nasser Alksaibi, Secretary General, Ministry of National Economy</a:t>
            </a:r>
            <a:endParaRPr lang="en-GB" sz="1300" b="1" dirty="0">
              <a:solidFill>
                <a:schemeClr val="bg1"/>
              </a:solidFill>
              <a:latin typeface="+mj-lt"/>
            </a:endParaRPr>
          </a:p>
        </p:txBody>
      </p:sp>
      <p:pic>
        <p:nvPicPr>
          <p:cNvPr id="24596" name="Picture 27" descr="D:\Back up\OMAN\ITA\Phase 1\MoE\eproject MOE\Newspaper articles and pictures\pictures\3.JPG"/>
          <p:cNvPicPr>
            <a:picLocks noChangeAspect="1" noChangeArrowheads="1"/>
          </p:cNvPicPr>
          <p:nvPr/>
        </p:nvPicPr>
        <p:blipFill>
          <a:blip r:embed="rId5" cstate="print"/>
          <a:srcRect/>
          <a:stretch>
            <a:fillRect/>
          </a:stretch>
        </p:blipFill>
        <p:spPr bwMode="auto">
          <a:xfrm>
            <a:off x="5715000" y="5181600"/>
            <a:ext cx="1560513" cy="1166813"/>
          </a:xfrm>
          <a:prstGeom prst="rect">
            <a:avLst/>
          </a:prstGeom>
          <a:ln>
            <a:noFill/>
          </a:ln>
          <a:effectLst>
            <a:softEdge rad="112500"/>
          </a:effectLst>
        </p:spPr>
      </p:pic>
      <p:pic>
        <p:nvPicPr>
          <p:cNvPr id="25617" name="Picture 28"/>
          <p:cNvPicPr>
            <a:picLocks noChangeAspect="1" noChangeArrowheads="1"/>
          </p:cNvPicPr>
          <p:nvPr/>
        </p:nvPicPr>
        <p:blipFill>
          <a:blip r:embed="rId6" cstate="print"/>
          <a:srcRect/>
          <a:stretch>
            <a:fillRect/>
          </a:stretch>
        </p:blipFill>
        <p:spPr bwMode="auto">
          <a:xfrm>
            <a:off x="2362200" y="5791200"/>
            <a:ext cx="609600" cy="600075"/>
          </a:xfrm>
          <a:prstGeom prst="rect">
            <a:avLst/>
          </a:prstGeom>
          <a:noFill/>
          <a:ln w="9525">
            <a:noFill/>
            <a:miter lim="800000"/>
            <a:headEnd/>
            <a:tailEnd/>
          </a:ln>
        </p:spPr>
      </p:pic>
      <p:sp>
        <p:nvSpPr>
          <p:cNvPr id="25618" name="TextBox 34"/>
          <p:cNvSpPr txBox="1">
            <a:spLocks noChangeArrowheads="1"/>
          </p:cNvSpPr>
          <p:nvPr/>
        </p:nvSpPr>
        <p:spPr bwMode="auto">
          <a:xfrm>
            <a:off x="381000" y="1066800"/>
            <a:ext cx="1676400" cy="3785652"/>
          </a:xfrm>
          <a:prstGeom prst="rect">
            <a:avLst/>
          </a:prstGeom>
          <a:noFill/>
          <a:ln w="9525">
            <a:noFill/>
            <a:miter lim="800000"/>
            <a:headEnd/>
            <a:tailEnd/>
          </a:ln>
        </p:spPr>
        <p:txBody>
          <a:bodyPr>
            <a:spAutoFit/>
          </a:bodyPr>
          <a:lstStyle/>
          <a:p>
            <a:r>
              <a:rPr lang="en-US" sz="2000" dirty="0">
                <a:solidFill>
                  <a:schemeClr val="bg1"/>
                </a:solidFill>
                <a:latin typeface="+mj-lt"/>
              </a:rPr>
              <a:t>Awareness created through Media (Newspaper, TV, Radio and Awareness Brochures) and also by creating students guide….</a:t>
            </a:r>
            <a:endParaRPr lang="en-GB" sz="2000" dirty="0">
              <a:solidFill>
                <a:schemeClr val="bg1"/>
              </a:solidFill>
              <a:latin typeface="+mj-lt"/>
            </a:endParaRPr>
          </a:p>
        </p:txBody>
      </p:sp>
      <p:sp>
        <p:nvSpPr>
          <p:cNvPr id="32" name="TextBox 6"/>
          <p:cNvSpPr txBox="1">
            <a:spLocks noChangeArrowheads="1"/>
          </p:cNvSpPr>
          <p:nvPr/>
        </p:nvSpPr>
        <p:spPr bwMode="auto">
          <a:xfrm>
            <a:off x="228600" y="206375"/>
            <a:ext cx="594360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Educational Portal &amp; Society</a:t>
            </a:r>
          </a:p>
        </p:txBody>
      </p:sp>
      <p:pic>
        <p:nvPicPr>
          <p:cNvPr id="23" name="Picture 22" descr="D:\Back up\OMAN\ITA\Phase 1\MoE\Supporting Docs\MOE_Logo\Ministry_Logo_English.jpg"/>
          <p:cNvPicPr>
            <a:picLocks noChangeAspect="1" noChangeArrowheads="1"/>
          </p:cNvPicPr>
          <p:nvPr/>
        </p:nvPicPr>
        <p:blipFill>
          <a:blip r:embed="rId7"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24"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1026" name="Picture 2" descr="C:\Documents and Settings\Sultan Al-Wadhahi\My Documents\New Image.JPG"/>
          <p:cNvPicPr>
            <a:picLocks noChangeAspect="1" noChangeArrowheads="1"/>
          </p:cNvPicPr>
          <p:nvPr/>
        </p:nvPicPr>
        <p:blipFill>
          <a:blip r:embed="rId8" cstate="print"/>
          <a:srcRect/>
          <a:stretch>
            <a:fillRect/>
          </a:stretch>
        </p:blipFill>
        <p:spPr bwMode="auto">
          <a:xfrm>
            <a:off x="2667000" y="1550249"/>
            <a:ext cx="3015576" cy="3174151"/>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17"/>
          <p:cNvGrpSpPr/>
          <p:nvPr/>
        </p:nvGrpSpPr>
        <p:grpSpPr>
          <a:xfrm>
            <a:off x="381000" y="914401"/>
            <a:ext cx="8267700" cy="4067174"/>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5" name="Slide Number Placeholder 24"/>
          <p:cNvSpPr>
            <a:spLocks noGrp="1"/>
          </p:cNvSpPr>
          <p:nvPr>
            <p:ph type="sldNum" sz="quarter" idx="11"/>
          </p:nvPr>
        </p:nvSpPr>
        <p:spPr>
          <a:xfrm>
            <a:off x="6705600" y="6400800"/>
            <a:ext cx="2133600" cy="365125"/>
          </a:xfrm>
        </p:spPr>
        <p:txBody>
          <a:bodyPr/>
          <a:lstStyle/>
          <a:p>
            <a:pPr>
              <a:defRPr/>
            </a:pPr>
            <a:fld id="{902EC0D2-BFA7-4D4F-A0E7-D9602D40A708}" type="slidenum">
              <a:rPr lang="en-US"/>
              <a:pPr>
                <a:defRPr/>
              </a:pPr>
              <a:t>19</a:t>
            </a:fld>
            <a:endParaRPr lang="en-US" dirty="0"/>
          </a:p>
        </p:txBody>
      </p:sp>
      <p:pic>
        <p:nvPicPr>
          <p:cNvPr id="27" name="Picture 4" descr="C:\Documents and Settings\asaif001\My Documents\My Pictures\encr.jpg"/>
          <p:cNvPicPr>
            <a:picLocks noChangeArrowheads="1"/>
          </p:cNvPicPr>
          <p:nvPr/>
        </p:nvPicPr>
        <p:blipFill>
          <a:blip r:embed="rId2" cstate="email"/>
          <a:srcRect/>
          <a:stretch>
            <a:fillRect/>
          </a:stretch>
        </p:blipFill>
        <p:spPr bwMode="auto">
          <a:xfrm>
            <a:off x="5678424"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pic>
        <p:nvPicPr>
          <p:cNvPr id="28" name="Picture 2"/>
          <p:cNvPicPr>
            <a:picLocks noChangeArrowheads="1"/>
          </p:cNvPicPr>
          <p:nvPr/>
        </p:nvPicPr>
        <p:blipFill>
          <a:blip r:embed="rId3" cstate="email"/>
          <a:srcRect/>
          <a:stretch>
            <a:fillRect/>
          </a:stretch>
        </p:blipFill>
        <p:spPr bwMode="auto">
          <a:xfrm>
            <a:off x="2240280"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sp>
        <p:nvSpPr>
          <p:cNvPr id="29" name="Round Diagonal Corner Rectangle 28"/>
          <p:cNvSpPr/>
          <p:nvPr/>
        </p:nvSpPr>
        <p:spPr>
          <a:xfrm>
            <a:off x="2209800" y="5108575"/>
            <a:ext cx="3048000" cy="1331913"/>
          </a:xfrm>
          <a:prstGeom prst="round2DiagRect">
            <a:avLst>
              <a:gd name="adj1" fmla="val 14888"/>
              <a:gd name="adj2" fmla="val 0"/>
            </a:avLst>
          </a:prstGeom>
          <a:blipFill>
            <a:blip r:embed="rId4" cstate="print"/>
            <a:stretch>
              <a:fillRect/>
            </a:stretch>
          </a:blip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Round Diagonal Corner Rectangle 30"/>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TextBox 32"/>
          <p:cNvSpPr txBox="1"/>
          <p:nvPr/>
        </p:nvSpPr>
        <p:spPr>
          <a:xfrm>
            <a:off x="7239000" y="5334000"/>
            <a:ext cx="1371600" cy="892175"/>
          </a:xfrm>
          <a:prstGeom prst="rect">
            <a:avLst/>
          </a:prstGeom>
          <a:noFill/>
        </p:spPr>
        <p:txBody>
          <a:bodyPr>
            <a:spAutoFit/>
          </a:bodyPr>
          <a:lstStyle/>
          <a:p>
            <a:pPr>
              <a:defRPr/>
            </a:pPr>
            <a:r>
              <a:rPr lang="en-US" sz="1300" b="1" dirty="0">
                <a:solidFill>
                  <a:schemeClr val="bg1"/>
                </a:solidFill>
                <a:latin typeface="+mj-lt"/>
                <a:cs typeface="Arial" charset="0"/>
              </a:rPr>
              <a:t>A lot of services in the MoE portal are instantaneous… </a:t>
            </a:r>
          </a:p>
        </p:txBody>
      </p:sp>
      <p:sp>
        <p:nvSpPr>
          <p:cNvPr id="26636" name="TextBox 34"/>
          <p:cNvSpPr txBox="1">
            <a:spLocks noChangeArrowheads="1"/>
          </p:cNvSpPr>
          <p:nvPr/>
        </p:nvSpPr>
        <p:spPr bwMode="auto">
          <a:xfrm>
            <a:off x="381000" y="1066800"/>
            <a:ext cx="1676400" cy="2554545"/>
          </a:xfrm>
          <a:prstGeom prst="rect">
            <a:avLst/>
          </a:prstGeom>
          <a:noFill/>
          <a:ln w="9525">
            <a:noFill/>
            <a:miter lim="800000"/>
            <a:headEnd/>
            <a:tailEnd/>
          </a:ln>
        </p:spPr>
        <p:txBody>
          <a:bodyPr>
            <a:spAutoFit/>
          </a:bodyPr>
          <a:lstStyle/>
          <a:p>
            <a:r>
              <a:rPr lang="en-US" sz="2000" dirty="0">
                <a:solidFill>
                  <a:schemeClr val="bg1"/>
                </a:solidFill>
                <a:latin typeface="+mj-lt"/>
              </a:rPr>
              <a:t>More than 2 million hits in 2010. There has been constant growth in hits in </a:t>
            </a:r>
            <a:r>
              <a:rPr lang="en-US" sz="2000" dirty="0" smtClean="0">
                <a:solidFill>
                  <a:schemeClr val="bg1"/>
                </a:solidFill>
                <a:latin typeface="+mj-lt"/>
              </a:rPr>
              <a:t>the last </a:t>
            </a:r>
            <a:r>
              <a:rPr lang="en-US" sz="2000" dirty="0">
                <a:solidFill>
                  <a:schemeClr val="bg1"/>
                </a:solidFill>
                <a:latin typeface="+mj-lt"/>
              </a:rPr>
              <a:t>two </a:t>
            </a:r>
            <a:r>
              <a:rPr lang="en-US" sz="2000" dirty="0" smtClean="0">
                <a:solidFill>
                  <a:schemeClr val="bg1"/>
                </a:solidFill>
                <a:latin typeface="+mj-lt"/>
              </a:rPr>
              <a:t>years.</a:t>
            </a:r>
            <a:endParaRPr lang="en-GB" sz="2000" dirty="0">
              <a:solidFill>
                <a:schemeClr val="bg1"/>
              </a:solidFill>
              <a:latin typeface="+mj-lt"/>
            </a:endParaRPr>
          </a:p>
        </p:txBody>
      </p:sp>
      <p:sp>
        <p:nvSpPr>
          <p:cNvPr id="32" name="TextBox 6"/>
          <p:cNvSpPr txBox="1">
            <a:spLocks noChangeArrowheads="1"/>
          </p:cNvSpPr>
          <p:nvPr/>
        </p:nvSpPr>
        <p:spPr bwMode="auto">
          <a:xfrm>
            <a:off x="228600" y="206375"/>
            <a:ext cx="594360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Educational Portal &amp; Society</a:t>
            </a:r>
          </a:p>
        </p:txBody>
      </p:sp>
      <p:pic>
        <p:nvPicPr>
          <p:cNvPr id="45060" name="Picture 4" descr="D:\Documents and Settings\saurendrat209\My Documents\My Pictures\vlcsnap-2011-01-13-14h38m58s223.png"/>
          <p:cNvPicPr>
            <a:picLocks noChangeAspect="1" noChangeArrowheads="1"/>
          </p:cNvPicPr>
          <p:nvPr/>
        </p:nvPicPr>
        <p:blipFill>
          <a:blip r:embed="rId5" cstate="print"/>
          <a:srcRect/>
          <a:stretch>
            <a:fillRect/>
          </a:stretch>
        </p:blipFill>
        <p:spPr bwMode="auto">
          <a:xfrm>
            <a:off x="5678424" y="5154613"/>
            <a:ext cx="1560576" cy="1264087"/>
          </a:xfrm>
          <a:prstGeom prst="rect">
            <a:avLst/>
          </a:prstGeom>
          <a:ln>
            <a:noFill/>
          </a:ln>
          <a:effectLst>
            <a:softEdge rad="112500"/>
          </a:effectLst>
        </p:spPr>
      </p:pic>
      <p:pic>
        <p:nvPicPr>
          <p:cNvPr id="36" name="Picture 35" descr="D:\Back up\OMAN\ITA\Phase 1\MoE\Supporting Docs\MOE_Logo\Ministry_Logo_English.jpg"/>
          <p:cNvPicPr>
            <a:picLocks noChangeAspect="1" noChangeArrowheads="1"/>
          </p:cNvPicPr>
          <p:nvPr/>
        </p:nvPicPr>
        <p:blipFill>
          <a:blip r:embed="rId6" cstate="print"/>
          <a:srcRect/>
          <a:stretch>
            <a:fillRect/>
          </a:stretch>
        </p:blipFill>
        <p:spPr bwMode="auto">
          <a:xfrm>
            <a:off x="8229600" y="0"/>
            <a:ext cx="914400" cy="825500"/>
          </a:xfrm>
          <a:prstGeom prst="rect">
            <a:avLst/>
          </a:prstGeom>
          <a:noFill/>
          <a:ln w="9525">
            <a:noFill/>
            <a:miter lim="800000"/>
            <a:headEnd/>
            <a:tailEnd/>
          </a:ln>
          <a:effectLst>
            <a:glow rad="139700">
              <a:schemeClr val="accent5">
                <a:satMod val="175000"/>
                <a:alpha val="40000"/>
              </a:schemeClr>
            </a:glow>
          </a:effectLst>
        </p:spPr>
      </p:pic>
      <p:pic>
        <p:nvPicPr>
          <p:cNvPr id="26642" name="Picture 3"/>
          <p:cNvPicPr>
            <a:picLocks noChangeAspect="1" noChangeArrowheads="1"/>
          </p:cNvPicPr>
          <p:nvPr/>
        </p:nvPicPr>
        <p:blipFill>
          <a:blip r:embed="rId7" cstate="print"/>
          <a:srcRect/>
          <a:stretch>
            <a:fillRect/>
          </a:stretch>
        </p:blipFill>
        <p:spPr bwMode="auto">
          <a:xfrm>
            <a:off x="2273300" y="990600"/>
            <a:ext cx="6337300" cy="3825875"/>
          </a:xfrm>
          <a:prstGeom prst="rect">
            <a:avLst/>
          </a:prstGeom>
          <a:noFill/>
          <a:ln w="9525">
            <a:noFill/>
            <a:miter lim="800000"/>
            <a:headEnd/>
            <a:tailEnd/>
          </a:ln>
        </p:spPr>
      </p:pic>
      <p:sp>
        <p:nvSpPr>
          <p:cNvPr id="19"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17"/>
          <p:cNvGrpSpPr/>
          <p:nvPr/>
        </p:nvGrpSpPr>
        <p:grpSpPr>
          <a:xfrm>
            <a:off x="381000" y="914401"/>
            <a:ext cx="8267700" cy="4067174"/>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5" name="Slide Number Placeholder 24"/>
          <p:cNvSpPr>
            <a:spLocks noGrp="1"/>
          </p:cNvSpPr>
          <p:nvPr>
            <p:ph type="sldNum" sz="quarter" idx="11"/>
          </p:nvPr>
        </p:nvSpPr>
        <p:spPr>
          <a:xfrm>
            <a:off x="6705600" y="6400800"/>
            <a:ext cx="2133600" cy="365125"/>
          </a:xfrm>
        </p:spPr>
        <p:txBody>
          <a:bodyPr/>
          <a:lstStyle/>
          <a:p>
            <a:pPr>
              <a:defRPr/>
            </a:pPr>
            <a:fld id="{A22AEF03-9998-4E29-9B7C-256E7A3DE23E}" type="slidenum">
              <a:rPr lang="en-US"/>
              <a:pPr>
                <a:defRPr/>
              </a:pPr>
              <a:t>20</a:t>
            </a:fld>
            <a:endParaRPr lang="en-US" dirty="0"/>
          </a:p>
        </p:txBody>
      </p:sp>
      <p:pic>
        <p:nvPicPr>
          <p:cNvPr id="27" name="Picture 4" descr="C:\Documents and Settings\asaif001\My Documents\My Pictures\encr.jpg"/>
          <p:cNvPicPr>
            <a:picLocks noChangeArrowheads="1"/>
          </p:cNvPicPr>
          <p:nvPr/>
        </p:nvPicPr>
        <p:blipFill>
          <a:blip r:embed="rId2" cstate="email"/>
          <a:srcRect/>
          <a:stretch>
            <a:fillRect/>
          </a:stretch>
        </p:blipFill>
        <p:spPr bwMode="auto">
          <a:xfrm>
            <a:off x="5678424"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pic>
        <p:nvPicPr>
          <p:cNvPr id="28" name="Picture 2"/>
          <p:cNvPicPr>
            <a:picLocks noChangeArrowheads="1"/>
          </p:cNvPicPr>
          <p:nvPr/>
        </p:nvPicPr>
        <p:blipFill>
          <a:blip r:embed="rId3" cstate="email"/>
          <a:srcRect/>
          <a:stretch>
            <a:fillRect/>
          </a:stretch>
        </p:blipFill>
        <p:spPr bwMode="auto">
          <a:xfrm>
            <a:off x="2240280"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sp>
        <p:nvSpPr>
          <p:cNvPr id="29" name="Round Diagonal Corner Rectangle 28"/>
          <p:cNvSpPr/>
          <p:nvPr/>
        </p:nvSpPr>
        <p:spPr>
          <a:xfrm>
            <a:off x="2209800" y="5108575"/>
            <a:ext cx="3048000" cy="1331913"/>
          </a:xfrm>
          <a:prstGeom prst="round2DiagRect">
            <a:avLst>
              <a:gd name="adj1" fmla="val 14888"/>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Round Diagonal Corner Rectangle 30"/>
          <p:cNvSpPr/>
          <p:nvPr/>
        </p:nvSpPr>
        <p:spPr>
          <a:xfrm>
            <a:off x="5638800" y="5105400"/>
            <a:ext cx="3011488" cy="1335088"/>
          </a:xfrm>
          <a:prstGeom prst="round2DiagRect">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TextBox 32"/>
          <p:cNvSpPr txBox="1"/>
          <p:nvPr/>
        </p:nvSpPr>
        <p:spPr>
          <a:xfrm>
            <a:off x="7239000" y="5126038"/>
            <a:ext cx="1371600" cy="1292225"/>
          </a:xfrm>
          <a:prstGeom prst="rect">
            <a:avLst/>
          </a:prstGeom>
          <a:noFill/>
        </p:spPr>
        <p:txBody>
          <a:bodyPr>
            <a:spAutoFit/>
          </a:bodyPr>
          <a:lstStyle/>
          <a:p>
            <a:pPr>
              <a:defRPr/>
            </a:pPr>
            <a:r>
              <a:rPr lang="en-US" sz="1300" b="1" dirty="0">
                <a:solidFill>
                  <a:schemeClr val="bg1"/>
                </a:solidFill>
                <a:latin typeface="+mj-lt"/>
                <a:cs typeface="Arial" charset="0"/>
              </a:rPr>
              <a:t>The month of January in 2011 has already recorded more </a:t>
            </a:r>
            <a:r>
              <a:rPr lang="en-US" sz="1300" b="1" dirty="0" smtClean="0">
                <a:solidFill>
                  <a:schemeClr val="bg1"/>
                </a:solidFill>
                <a:latin typeface="+mj-lt"/>
                <a:cs typeface="Arial" charset="0"/>
              </a:rPr>
              <a:t>than 100 </a:t>
            </a:r>
            <a:r>
              <a:rPr lang="en-US" sz="1300" b="1" dirty="0">
                <a:solidFill>
                  <a:schemeClr val="bg1"/>
                </a:solidFill>
                <a:latin typeface="+mj-lt"/>
                <a:cs typeface="Arial" charset="0"/>
              </a:rPr>
              <a:t>thousand hits…</a:t>
            </a:r>
          </a:p>
        </p:txBody>
      </p:sp>
      <p:sp>
        <p:nvSpPr>
          <p:cNvPr id="27660" name="TextBox 34"/>
          <p:cNvSpPr txBox="1">
            <a:spLocks noChangeArrowheads="1"/>
          </p:cNvSpPr>
          <p:nvPr/>
        </p:nvSpPr>
        <p:spPr bwMode="auto">
          <a:xfrm>
            <a:off x="381000" y="1066800"/>
            <a:ext cx="1676400" cy="3477875"/>
          </a:xfrm>
          <a:prstGeom prst="rect">
            <a:avLst/>
          </a:prstGeom>
          <a:noFill/>
          <a:ln w="9525">
            <a:noFill/>
            <a:miter lim="800000"/>
            <a:headEnd/>
            <a:tailEnd/>
          </a:ln>
        </p:spPr>
        <p:txBody>
          <a:bodyPr>
            <a:spAutoFit/>
          </a:bodyPr>
          <a:lstStyle/>
          <a:p>
            <a:r>
              <a:rPr lang="en-US" sz="2000" dirty="0">
                <a:solidFill>
                  <a:schemeClr val="bg1"/>
                </a:solidFill>
                <a:latin typeface="+mj-lt"/>
              </a:rPr>
              <a:t>The Educational </a:t>
            </a:r>
            <a:r>
              <a:rPr lang="en-US" sz="2000" dirty="0" smtClean="0">
                <a:solidFill>
                  <a:schemeClr val="bg1"/>
                </a:solidFill>
                <a:latin typeface="+mj-lt"/>
              </a:rPr>
              <a:t>portal </a:t>
            </a:r>
            <a:r>
              <a:rPr lang="en-US" sz="2000" dirty="0">
                <a:solidFill>
                  <a:schemeClr val="bg1"/>
                </a:solidFill>
                <a:latin typeface="+mj-lt"/>
              </a:rPr>
              <a:t>has made a paradigm shift in Oman by nurturing the information society to a appreciable extent.</a:t>
            </a:r>
            <a:endParaRPr lang="en-GB" sz="2000" dirty="0">
              <a:solidFill>
                <a:schemeClr val="bg1"/>
              </a:solidFill>
              <a:latin typeface="+mj-lt"/>
            </a:endParaRPr>
          </a:p>
        </p:txBody>
      </p:sp>
      <p:sp>
        <p:nvSpPr>
          <p:cNvPr id="32" name="TextBox 6"/>
          <p:cNvSpPr txBox="1">
            <a:spLocks noChangeArrowheads="1"/>
          </p:cNvSpPr>
          <p:nvPr/>
        </p:nvSpPr>
        <p:spPr bwMode="auto">
          <a:xfrm>
            <a:off x="228600" y="206375"/>
            <a:ext cx="5943600"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Educational Portal &amp; Society</a:t>
            </a:r>
          </a:p>
        </p:txBody>
      </p:sp>
      <p:pic>
        <p:nvPicPr>
          <p:cNvPr id="45059" name="Picture 3" descr="D:\Back up\OMAN\ITA\Phase 1\MoE\eproject MOE\Newspaper articles and pictures\pictures\16.JPG"/>
          <p:cNvPicPr>
            <a:picLocks noChangeAspect="1" noChangeArrowheads="1"/>
          </p:cNvPicPr>
          <p:nvPr/>
        </p:nvPicPr>
        <p:blipFill>
          <a:blip r:embed="rId4" cstate="print"/>
          <a:srcRect/>
          <a:stretch>
            <a:fillRect/>
          </a:stretch>
        </p:blipFill>
        <p:spPr bwMode="auto">
          <a:xfrm>
            <a:off x="2240281" y="5154613"/>
            <a:ext cx="1527047" cy="1285875"/>
          </a:xfrm>
          <a:prstGeom prst="rect">
            <a:avLst/>
          </a:prstGeom>
          <a:ln>
            <a:noFill/>
          </a:ln>
          <a:effectLst>
            <a:softEdge rad="112500"/>
          </a:effectLst>
        </p:spPr>
      </p:pic>
      <p:sp>
        <p:nvSpPr>
          <p:cNvPr id="34" name="TextBox 33"/>
          <p:cNvSpPr txBox="1"/>
          <p:nvPr/>
        </p:nvSpPr>
        <p:spPr>
          <a:xfrm>
            <a:off x="3848100" y="5226050"/>
            <a:ext cx="1409700" cy="1092200"/>
          </a:xfrm>
          <a:prstGeom prst="rect">
            <a:avLst/>
          </a:prstGeom>
          <a:noFill/>
        </p:spPr>
        <p:txBody>
          <a:bodyPr>
            <a:spAutoFit/>
          </a:bodyPr>
          <a:lstStyle/>
          <a:p>
            <a:pPr>
              <a:defRPr/>
            </a:pPr>
            <a:r>
              <a:rPr lang="en-US" sz="1300" b="1" dirty="0">
                <a:solidFill>
                  <a:schemeClr val="bg1"/>
                </a:solidFill>
                <a:latin typeface="+mj-lt"/>
                <a:cs typeface="Arial" charset="0"/>
              </a:rPr>
              <a:t>Involvement of parents </a:t>
            </a:r>
            <a:r>
              <a:rPr lang="en-US" sz="1300" b="1" dirty="0" smtClean="0">
                <a:solidFill>
                  <a:schemeClr val="bg1"/>
                </a:solidFill>
                <a:latin typeface="+mj-lt"/>
                <a:cs typeface="Arial" charset="0"/>
              </a:rPr>
              <a:t>has </a:t>
            </a:r>
            <a:r>
              <a:rPr lang="en-US" sz="1300" b="1" dirty="0">
                <a:solidFill>
                  <a:schemeClr val="bg1"/>
                </a:solidFill>
                <a:latin typeface="+mj-lt"/>
                <a:cs typeface="Arial" charset="0"/>
              </a:rPr>
              <a:t>increased rapidly due to the E-Channel….</a:t>
            </a:r>
          </a:p>
        </p:txBody>
      </p:sp>
      <p:pic>
        <p:nvPicPr>
          <p:cNvPr id="36" name="Picture 35" descr="D:\Back up\OMAN\ITA\Phase 1\MoE\Supporting Docs\MOE_Logo\Ministry_Logo_English.jpg"/>
          <p:cNvPicPr>
            <a:picLocks noChangeAspect="1" noChangeArrowheads="1"/>
          </p:cNvPicPr>
          <p:nvPr/>
        </p:nvPicPr>
        <p:blipFill>
          <a:blip r:embed="rId5" cstate="print"/>
          <a:srcRect/>
          <a:stretch>
            <a:fillRect/>
          </a:stretch>
        </p:blipFill>
        <p:spPr bwMode="auto">
          <a:xfrm>
            <a:off x="8229600" y="0"/>
            <a:ext cx="914400" cy="825500"/>
          </a:xfrm>
          <a:prstGeom prst="rect">
            <a:avLst/>
          </a:prstGeom>
          <a:noFill/>
          <a:ln w="9525">
            <a:noFill/>
            <a:miter lim="800000"/>
            <a:headEnd/>
            <a:tailEnd/>
          </a:ln>
          <a:effectLst>
            <a:glow rad="139700">
              <a:schemeClr val="accent5">
                <a:satMod val="175000"/>
                <a:alpha val="40000"/>
              </a:schemeClr>
            </a:glow>
          </a:effectLst>
        </p:spPr>
      </p:pic>
      <p:pic>
        <p:nvPicPr>
          <p:cNvPr id="27666" name="Picture 22"/>
          <p:cNvPicPr>
            <a:picLocks noChangeAspect="1" noChangeArrowheads="1"/>
          </p:cNvPicPr>
          <p:nvPr/>
        </p:nvPicPr>
        <p:blipFill>
          <a:blip r:embed="rId6" cstate="print"/>
          <a:srcRect/>
          <a:stretch>
            <a:fillRect/>
          </a:stretch>
        </p:blipFill>
        <p:spPr bwMode="auto">
          <a:xfrm>
            <a:off x="2243138" y="914400"/>
            <a:ext cx="6367462" cy="4076700"/>
          </a:xfrm>
          <a:prstGeom prst="rect">
            <a:avLst/>
          </a:prstGeom>
          <a:noFill/>
          <a:ln w="9525">
            <a:noFill/>
            <a:miter lim="800000"/>
            <a:headEnd/>
            <a:tailEnd/>
          </a:ln>
        </p:spPr>
      </p:pic>
      <p:pic>
        <p:nvPicPr>
          <p:cNvPr id="1047" name="Picture 23" descr="D:\Back up\OMAN\ITA\Phase 1\MoE\Award Pics\New Folder\Still1221_00030.jpg"/>
          <p:cNvPicPr>
            <a:picLocks noChangeAspect="1" noChangeArrowheads="1"/>
          </p:cNvPicPr>
          <p:nvPr/>
        </p:nvPicPr>
        <p:blipFill>
          <a:blip r:embed="rId7" cstate="print"/>
          <a:srcRect/>
          <a:stretch>
            <a:fillRect/>
          </a:stretch>
        </p:blipFill>
        <p:spPr bwMode="auto">
          <a:xfrm>
            <a:off x="5678424" y="5154613"/>
            <a:ext cx="1428750" cy="1255331"/>
          </a:xfrm>
          <a:prstGeom prst="rect">
            <a:avLst/>
          </a:prstGeom>
          <a:ln>
            <a:noFill/>
          </a:ln>
          <a:effectLst>
            <a:softEdge rad="112500"/>
          </a:effectLst>
        </p:spPr>
      </p:pic>
      <p:sp>
        <p:nvSpPr>
          <p:cNvPr id="20"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Slide Number Placeholder 25"/>
          <p:cNvSpPr>
            <a:spLocks noGrp="1"/>
          </p:cNvSpPr>
          <p:nvPr>
            <p:ph type="sldNum" sz="quarter" idx="11"/>
          </p:nvPr>
        </p:nvSpPr>
        <p:spPr>
          <a:xfrm>
            <a:off x="6705600" y="6400800"/>
            <a:ext cx="2133600" cy="365125"/>
          </a:xfrm>
        </p:spPr>
        <p:txBody>
          <a:bodyPr/>
          <a:lstStyle/>
          <a:p>
            <a:pPr>
              <a:defRPr/>
            </a:pPr>
            <a:fld id="{777BCD38-C986-444D-88BB-7257117FC8C2}" type="slidenum">
              <a:rPr lang="en-US"/>
              <a:pPr>
                <a:defRPr/>
              </a:pPr>
              <a:t>21</a:t>
            </a:fld>
            <a:endParaRPr lang="en-US" dirty="0"/>
          </a:p>
        </p:txBody>
      </p:sp>
      <p:sp>
        <p:nvSpPr>
          <p:cNvPr id="23" name="Rounded Rectangle 22"/>
          <p:cNvSpPr/>
          <p:nvPr/>
        </p:nvSpPr>
        <p:spPr>
          <a:xfrm>
            <a:off x="533400" y="1371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1</a:t>
            </a:r>
          </a:p>
        </p:txBody>
      </p:sp>
      <p:sp>
        <p:nvSpPr>
          <p:cNvPr id="24" name="Rounded Rectangle 23"/>
          <p:cNvSpPr/>
          <p:nvPr/>
        </p:nvSpPr>
        <p:spPr>
          <a:xfrm>
            <a:off x="533400" y="3095625"/>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3</a:t>
            </a:r>
          </a:p>
        </p:txBody>
      </p:sp>
      <p:sp>
        <p:nvSpPr>
          <p:cNvPr id="25" name="Rounded Rectangle 24"/>
          <p:cNvSpPr/>
          <p:nvPr/>
        </p:nvSpPr>
        <p:spPr>
          <a:xfrm>
            <a:off x="533400" y="3948113"/>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4</a:t>
            </a:r>
          </a:p>
        </p:txBody>
      </p:sp>
      <p:sp>
        <p:nvSpPr>
          <p:cNvPr id="29" name="Rounded Rectangle 28"/>
          <p:cNvSpPr/>
          <p:nvPr/>
        </p:nvSpPr>
        <p:spPr>
          <a:xfrm>
            <a:off x="533400" y="2224088"/>
            <a:ext cx="1600200" cy="779462"/>
          </a:xfrm>
          <a:prstGeom prst="roundRect">
            <a:avLst>
              <a:gd name="adj" fmla="val 4430"/>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2</a:t>
            </a:r>
          </a:p>
        </p:txBody>
      </p:sp>
      <p:graphicFrame>
        <p:nvGraphicFramePr>
          <p:cNvPr id="27" name="Chart 26"/>
          <p:cNvGraphicFramePr/>
          <p:nvPr/>
        </p:nvGraphicFramePr>
        <p:xfrm>
          <a:off x="2057400" y="1255643"/>
          <a:ext cx="1981200" cy="1541681"/>
        </p:xfrm>
        <a:graphic>
          <a:graphicData uri="http://schemas.openxmlformats.org/drawingml/2006/chart">
            <c:chart xmlns:c="http://schemas.openxmlformats.org/drawingml/2006/chart" xmlns:r="http://schemas.openxmlformats.org/officeDocument/2006/relationships" r:id="rId2"/>
          </a:graphicData>
        </a:graphic>
      </p:graphicFrame>
      <p:sp>
        <p:nvSpPr>
          <p:cNvPr id="6" name="Rounded Rectangle 5"/>
          <p:cNvSpPr/>
          <p:nvPr/>
        </p:nvSpPr>
        <p:spPr>
          <a:xfrm>
            <a:off x="2057400" y="1255643"/>
            <a:ext cx="6487160" cy="4230757"/>
          </a:xfrm>
          <a:prstGeom prst="roundRect">
            <a:avLst>
              <a:gd name="adj" fmla="val 1226"/>
            </a:avLst>
          </a:prstGeom>
          <a:solidFill>
            <a:schemeClr val="bg1"/>
          </a:solidFill>
          <a:ln w="76200">
            <a:solidFill>
              <a:schemeClr val="tx2">
                <a:lumMod val="60000"/>
                <a:lumOff val="40000"/>
              </a:schemeClr>
            </a:solidFill>
          </a:ln>
          <a:effectLst>
            <a:outerShdw blurRad="50800" dist="38100" dir="10800000" algn="r" rotWithShape="0">
              <a:prstClr val="black">
                <a:alpha val="40000"/>
              </a:prstClr>
            </a:outerShdw>
            <a:reflection blurRad="6350" stA="52000" endA="300" endPos="35000" dir="5400000" sy="-100000" algn="bl" rotWithShape="0"/>
          </a:effectLst>
          <a:scene3d>
            <a:camera prst="perspectiveContrastingRightFacing">
              <a:rot lat="170509" lon="20736677" rev="11714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Rounded Rectangle 27"/>
          <p:cNvSpPr/>
          <p:nvPr/>
        </p:nvSpPr>
        <p:spPr>
          <a:xfrm>
            <a:off x="533400" y="4800600"/>
            <a:ext cx="1600200" cy="762000"/>
          </a:xfrm>
          <a:prstGeom prst="roundRect">
            <a:avLst>
              <a:gd name="adj" fmla="val 9167"/>
            </a:avLst>
          </a:prstGeom>
          <a:ln/>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dirty="0">
                <a:solidFill>
                  <a:schemeClr val="tx1"/>
                </a:solidFill>
              </a:rPr>
              <a:t>Section 5</a:t>
            </a:r>
          </a:p>
        </p:txBody>
      </p:sp>
      <p:sp>
        <p:nvSpPr>
          <p:cNvPr id="19" name="TextBox 6"/>
          <p:cNvSpPr txBox="1">
            <a:spLocks noChangeArrowheads="1"/>
          </p:cNvSpPr>
          <p:nvPr/>
        </p:nvSpPr>
        <p:spPr bwMode="auto">
          <a:xfrm>
            <a:off x="228600" y="206375"/>
            <a:ext cx="4243388"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Accolades</a:t>
            </a:r>
          </a:p>
        </p:txBody>
      </p:sp>
      <p:pic>
        <p:nvPicPr>
          <p:cNvPr id="28686" name="Picture 30" descr="D:\Back up\OMAN\ITA\Phase 1\MoE\Award Pics\صور الجوائز\1.jpg"/>
          <p:cNvPicPr>
            <a:picLocks noChangeAspect="1" noChangeArrowheads="1"/>
          </p:cNvPicPr>
          <p:nvPr/>
        </p:nvPicPr>
        <p:blipFill>
          <a:blip r:embed="rId3" cstate="print"/>
          <a:srcRect/>
          <a:stretch>
            <a:fillRect/>
          </a:stretch>
        </p:blipFill>
        <p:spPr bwMode="auto">
          <a:xfrm rot="-683513">
            <a:off x="2074863" y="1308100"/>
            <a:ext cx="1857375" cy="1906588"/>
          </a:xfrm>
          <a:prstGeom prst="rect">
            <a:avLst/>
          </a:prstGeom>
          <a:noFill/>
          <a:ln w="9525">
            <a:noFill/>
            <a:miter lim="800000"/>
            <a:headEnd/>
            <a:tailEnd/>
          </a:ln>
        </p:spPr>
      </p:pic>
      <p:pic>
        <p:nvPicPr>
          <p:cNvPr id="28687" name="Picture 32" descr="D:\Back up\OMAN\ITA\Phase 1\MoE\Award Pics\صور الجوائز\4.JPG"/>
          <p:cNvPicPr>
            <a:picLocks noChangeAspect="1" noChangeArrowheads="1"/>
          </p:cNvPicPr>
          <p:nvPr/>
        </p:nvPicPr>
        <p:blipFill>
          <a:blip r:embed="rId4" cstate="print"/>
          <a:srcRect/>
          <a:stretch>
            <a:fillRect/>
          </a:stretch>
        </p:blipFill>
        <p:spPr bwMode="auto">
          <a:xfrm rot="529814">
            <a:off x="4095750" y="1544638"/>
            <a:ext cx="1863725" cy="1398587"/>
          </a:xfrm>
          <a:prstGeom prst="rect">
            <a:avLst/>
          </a:prstGeom>
          <a:noFill/>
          <a:ln w="9525">
            <a:noFill/>
            <a:miter lim="800000"/>
            <a:headEnd/>
            <a:tailEnd/>
          </a:ln>
        </p:spPr>
      </p:pic>
      <p:pic>
        <p:nvPicPr>
          <p:cNvPr id="28688" name="Picture 33" descr="D:\Back up\OMAN\ITA\Phase 1\MoE\Award Pics\صور الجوائز\5.JPG"/>
          <p:cNvPicPr>
            <a:picLocks noChangeAspect="1" noChangeArrowheads="1"/>
          </p:cNvPicPr>
          <p:nvPr/>
        </p:nvPicPr>
        <p:blipFill>
          <a:blip r:embed="rId5" cstate="print"/>
          <a:srcRect/>
          <a:stretch>
            <a:fillRect/>
          </a:stretch>
        </p:blipFill>
        <p:spPr bwMode="auto">
          <a:xfrm rot="-912782">
            <a:off x="4459288" y="3225800"/>
            <a:ext cx="2378075" cy="1641475"/>
          </a:xfrm>
          <a:prstGeom prst="rect">
            <a:avLst/>
          </a:prstGeom>
          <a:noFill/>
          <a:ln w="9525">
            <a:noFill/>
            <a:miter lim="800000"/>
            <a:headEnd/>
            <a:tailEnd/>
          </a:ln>
        </p:spPr>
      </p:pic>
      <p:pic>
        <p:nvPicPr>
          <p:cNvPr id="28689" name="Picture 31" descr="D:\Back up\OMAN\ITA\Phase 1\MoE\Award Pics\صور الجوائز\3.jpg"/>
          <p:cNvPicPr>
            <a:picLocks noChangeAspect="1" noChangeArrowheads="1"/>
          </p:cNvPicPr>
          <p:nvPr/>
        </p:nvPicPr>
        <p:blipFill>
          <a:blip r:embed="rId6" cstate="print"/>
          <a:srcRect/>
          <a:stretch>
            <a:fillRect/>
          </a:stretch>
        </p:blipFill>
        <p:spPr bwMode="auto">
          <a:xfrm rot="300335">
            <a:off x="2538413" y="2595563"/>
            <a:ext cx="1905000" cy="1270000"/>
          </a:xfrm>
          <a:prstGeom prst="rect">
            <a:avLst/>
          </a:prstGeom>
          <a:noFill/>
          <a:ln w="9525">
            <a:noFill/>
            <a:miter lim="800000"/>
            <a:headEnd/>
            <a:tailEnd/>
          </a:ln>
        </p:spPr>
      </p:pic>
      <p:pic>
        <p:nvPicPr>
          <p:cNvPr id="28690" name="Picture 34" descr="D:\Back up\OMAN\ITA\Phase 1\MoE\Award Pics\صور الجوائز\6.JPG"/>
          <p:cNvPicPr>
            <a:picLocks noChangeAspect="1" noChangeArrowheads="1"/>
          </p:cNvPicPr>
          <p:nvPr/>
        </p:nvPicPr>
        <p:blipFill>
          <a:blip r:embed="rId7" cstate="print"/>
          <a:srcRect/>
          <a:stretch>
            <a:fillRect/>
          </a:stretch>
        </p:blipFill>
        <p:spPr bwMode="auto">
          <a:xfrm>
            <a:off x="2133600" y="3857625"/>
            <a:ext cx="2363788" cy="1573213"/>
          </a:xfrm>
          <a:prstGeom prst="rect">
            <a:avLst/>
          </a:prstGeom>
          <a:noFill/>
          <a:ln w="9525">
            <a:noFill/>
            <a:miter lim="800000"/>
            <a:headEnd/>
            <a:tailEnd/>
          </a:ln>
        </p:spPr>
      </p:pic>
      <p:pic>
        <p:nvPicPr>
          <p:cNvPr id="28691" name="Picture 35" descr="D:\Back up\OMAN\ITA\Phase 1\MoE\Award Pics\صور الجوائز\7.JPG"/>
          <p:cNvPicPr>
            <a:picLocks noChangeAspect="1" noChangeArrowheads="1"/>
          </p:cNvPicPr>
          <p:nvPr/>
        </p:nvPicPr>
        <p:blipFill>
          <a:blip r:embed="rId8" cstate="print"/>
          <a:srcRect/>
          <a:stretch>
            <a:fillRect/>
          </a:stretch>
        </p:blipFill>
        <p:spPr bwMode="auto">
          <a:xfrm>
            <a:off x="6019800" y="3843338"/>
            <a:ext cx="1981200" cy="1587500"/>
          </a:xfrm>
          <a:prstGeom prst="rect">
            <a:avLst/>
          </a:prstGeom>
          <a:noFill/>
          <a:ln w="9525">
            <a:noFill/>
            <a:miter lim="800000"/>
            <a:headEnd/>
            <a:tailEnd/>
          </a:ln>
        </p:spPr>
      </p:pic>
      <p:pic>
        <p:nvPicPr>
          <p:cNvPr id="28692" name="Picture 36" descr="D:\Back up\OMAN\ITA\Phase 1\MoE\Award Pics\صور الجوائز\8.JPG"/>
          <p:cNvPicPr>
            <a:picLocks noChangeAspect="1" noChangeArrowheads="1"/>
          </p:cNvPicPr>
          <p:nvPr/>
        </p:nvPicPr>
        <p:blipFill>
          <a:blip r:embed="rId9" cstate="print"/>
          <a:srcRect/>
          <a:stretch>
            <a:fillRect/>
          </a:stretch>
        </p:blipFill>
        <p:spPr bwMode="auto">
          <a:xfrm>
            <a:off x="5435600" y="1341438"/>
            <a:ext cx="2820988" cy="2038350"/>
          </a:xfrm>
          <a:prstGeom prst="rect">
            <a:avLst/>
          </a:prstGeom>
          <a:noFill/>
          <a:ln w="9525">
            <a:noFill/>
            <a:miter lim="800000"/>
            <a:headEnd/>
            <a:tailEnd/>
          </a:ln>
        </p:spPr>
      </p:pic>
      <p:pic>
        <p:nvPicPr>
          <p:cNvPr id="21" name="Picture 20" descr="D:\Back up\OMAN\ITA\Phase 1\MoE\Supporting Docs\MOE_Logo\Ministry_Logo_English.jpg"/>
          <p:cNvPicPr>
            <a:picLocks noChangeAspect="1" noChangeArrowheads="1"/>
          </p:cNvPicPr>
          <p:nvPr/>
        </p:nvPicPr>
        <p:blipFill>
          <a:blip r:embed="rId10"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22"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nvGrpSpPr>
          <p:cNvPr id="2" name="Group 17"/>
          <p:cNvGrpSpPr/>
          <p:nvPr/>
        </p:nvGrpSpPr>
        <p:grpSpPr>
          <a:xfrm>
            <a:off x="381000" y="914401"/>
            <a:ext cx="8267700" cy="4038599"/>
            <a:chOff x="381000" y="1143000"/>
            <a:chExt cx="8267700" cy="4230757"/>
          </a:xfrm>
          <a:effectLst>
            <a:reflection blurRad="6350" stA="52000" endA="300" endPos="35000" dir="5400000" sy="-100000" algn="bl" rotWithShape="0"/>
          </a:effectLst>
        </p:grpSpPr>
        <p:sp>
          <p:nvSpPr>
            <p:cNvPr id="9" name="Rounded Rectangle 8"/>
            <p:cNvSpPr/>
            <p:nvPr/>
          </p:nvSpPr>
          <p:spPr>
            <a:xfrm>
              <a:off x="381000" y="1143000"/>
              <a:ext cx="2133600" cy="4230757"/>
            </a:xfrm>
            <a:prstGeom prst="roundRect">
              <a:avLst>
                <a:gd name="adj" fmla="val 1226"/>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ounded Rectangle 6"/>
            <p:cNvSpPr/>
            <p:nvPr/>
          </p:nvSpPr>
          <p:spPr>
            <a:xfrm>
              <a:off x="2209800" y="1143000"/>
              <a:ext cx="6438900" cy="4230757"/>
            </a:xfrm>
            <a:prstGeom prst="roundRect">
              <a:avLst>
                <a:gd name="adj" fmla="val 1226"/>
              </a:avLst>
            </a:prstGeom>
            <a:solidFill>
              <a:schemeClr val="bg1"/>
            </a:soli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29702" name="TextBox 27"/>
          <p:cNvSpPr txBox="1">
            <a:spLocks noChangeArrowheads="1"/>
          </p:cNvSpPr>
          <p:nvPr/>
        </p:nvSpPr>
        <p:spPr bwMode="auto">
          <a:xfrm>
            <a:off x="2362200" y="1600200"/>
            <a:ext cx="6172200" cy="1323975"/>
          </a:xfrm>
          <a:prstGeom prst="rect">
            <a:avLst/>
          </a:prstGeom>
          <a:noFill/>
          <a:ln w="9525">
            <a:noFill/>
            <a:miter lim="800000"/>
            <a:headEnd/>
            <a:tailEnd/>
          </a:ln>
        </p:spPr>
        <p:txBody>
          <a:bodyPr>
            <a:spAutoFit/>
          </a:bodyPr>
          <a:lstStyle/>
          <a:p>
            <a:pPr>
              <a:buClr>
                <a:schemeClr val="accent1"/>
              </a:buClr>
            </a:pPr>
            <a:r>
              <a:rPr lang="en-US" sz="2000" dirty="0">
                <a:latin typeface="Calibri" pitchFamily="34" charset="0"/>
              </a:rPr>
              <a:t>The Educational </a:t>
            </a:r>
            <a:r>
              <a:rPr lang="en-US" sz="2000" dirty="0" smtClean="0">
                <a:latin typeface="Calibri" pitchFamily="34" charset="0"/>
              </a:rPr>
              <a:t>portal was </a:t>
            </a:r>
            <a:r>
              <a:rPr lang="en-US" sz="2000" dirty="0">
                <a:latin typeface="Calibri" pitchFamily="34" charset="0"/>
              </a:rPr>
              <a:t>awarded twice in 2007 for its rich website (Golden Award Best Website) and for the best educational site (e-Gold Award). </a:t>
            </a:r>
          </a:p>
          <a:p>
            <a:pPr algn="just">
              <a:buClr>
                <a:schemeClr val="accent1"/>
              </a:buClr>
            </a:pPr>
            <a:endParaRPr lang="en-US" sz="2000" dirty="0">
              <a:latin typeface="Calibri" pitchFamily="34" charset="0"/>
            </a:endParaRPr>
          </a:p>
        </p:txBody>
      </p:sp>
      <p:sp>
        <p:nvSpPr>
          <p:cNvPr id="30" name="TextBox 9"/>
          <p:cNvSpPr txBox="1">
            <a:spLocks noChangeArrowheads="1"/>
          </p:cNvSpPr>
          <p:nvPr/>
        </p:nvSpPr>
        <p:spPr bwMode="auto">
          <a:xfrm>
            <a:off x="2362200" y="1066800"/>
            <a:ext cx="6172200" cy="554038"/>
          </a:xfrm>
          <a:prstGeom prst="rect">
            <a:avLst/>
          </a:prstGeom>
          <a:noFill/>
          <a:ln w="9525">
            <a:noFill/>
            <a:miter lim="800000"/>
            <a:headEnd/>
            <a:tailEnd/>
          </a:ln>
        </p:spPr>
        <p:txBody>
          <a:bodyPr>
            <a:spAutoFit/>
          </a:bodyPr>
          <a:lstStyle/>
          <a:p>
            <a:pPr>
              <a:defRPr/>
            </a:pPr>
            <a:r>
              <a:rPr lang="en-US" sz="3000" dirty="0">
                <a:solidFill>
                  <a:srgbClr val="3C8FED"/>
                </a:solidFill>
                <a:latin typeface="+mj-lt"/>
                <a:cs typeface="Arial" charset="0"/>
              </a:rPr>
              <a:t>Awards</a:t>
            </a:r>
          </a:p>
        </p:txBody>
      </p:sp>
      <p:sp>
        <p:nvSpPr>
          <p:cNvPr id="26" name="Slide Number Placeholder 25"/>
          <p:cNvSpPr>
            <a:spLocks noGrp="1"/>
          </p:cNvSpPr>
          <p:nvPr>
            <p:ph type="sldNum" sz="quarter" idx="11"/>
          </p:nvPr>
        </p:nvSpPr>
        <p:spPr>
          <a:xfrm>
            <a:off x="6705600" y="6400800"/>
            <a:ext cx="2133600" cy="365125"/>
          </a:xfrm>
        </p:spPr>
        <p:txBody>
          <a:bodyPr/>
          <a:lstStyle/>
          <a:p>
            <a:pPr>
              <a:defRPr/>
            </a:pPr>
            <a:fld id="{1138EA30-99EA-4696-9BAD-D20455AAFFBA}" type="slidenum">
              <a:rPr lang="en-US"/>
              <a:pPr>
                <a:defRPr/>
              </a:pPr>
              <a:t>22</a:t>
            </a:fld>
            <a:endParaRPr lang="en-US" dirty="0"/>
          </a:p>
        </p:txBody>
      </p:sp>
      <p:pic>
        <p:nvPicPr>
          <p:cNvPr id="27" name="Picture 2"/>
          <p:cNvPicPr>
            <a:picLocks noChangeArrowheads="1"/>
          </p:cNvPicPr>
          <p:nvPr/>
        </p:nvPicPr>
        <p:blipFill>
          <a:blip r:embed="rId2" cstate="email"/>
          <a:srcRect/>
          <a:stretch>
            <a:fillRect/>
          </a:stretch>
        </p:blipFill>
        <p:spPr bwMode="auto">
          <a:xfrm>
            <a:off x="2240280" y="5148072"/>
            <a:ext cx="1527048" cy="1261872"/>
          </a:xfrm>
          <a:prstGeom prst="round2DiagRect">
            <a:avLst>
              <a:gd name="adj1" fmla="val 14132"/>
              <a:gd name="adj2" fmla="val 0"/>
            </a:avLst>
          </a:prstGeom>
          <a:ln>
            <a:noFill/>
          </a:ln>
          <a:effectLst>
            <a:outerShdw blurRad="292100" dist="139700" dir="2700000" algn="tl" rotWithShape="0">
              <a:srgbClr val="333333">
                <a:alpha val="65000"/>
              </a:srgbClr>
            </a:outerShdw>
          </a:effectLst>
        </p:spPr>
      </p:pic>
      <p:sp>
        <p:nvSpPr>
          <p:cNvPr id="28" name="Round Diagonal Corner Rectangle 27"/>
          <p:cNvSpPr/>
          <p:nvPr/>
        </p:nvSpPr>
        <p:spPr>
          <a:xfrm>
            <a:off x="2209800" y="5108575"/>
            <a:ext cx="3048000" cy="1331913"/>
          </a:xfrm>
          <a:prstGeom prst="round2DiagRect">
            <a:avLst>
              <a:gd name="adj1" fmla="val 14888"/>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1" name="TextBox 30"/>
          <p:cNvSpPr txBox="1"/>
          <p:nvPr/>
        </p:nvSpPr>
        <p:spPr>
          <a:xfrm>
            <a:off x="3767138" y="5135562"/>
            <a:ext cx="1490662" cy="1169988"/>
          </a:xfrm>
          <a:prstGeom prst="rect">
            <a:avLst/>
          </a:prstGeom>
          <a:noFill/>
        </p:spPr>
        <p:txBody>
          <a:bodyPr>
            <a:spAutoFit/>
          </a:bodyPr>
          <a:lstStyle/>
          <a:p>
            <a:pPr>
              <a:defRPr/>
            </a:pPr>
            <a:r>
              <a:rPr lang="en-US" sz="1400" b="1" dirty="0">
                <a:solidFill>
                  <a:srgbClr val="FFFFFF"/>
                </a:solidFill>
                <a:latin typeface="Calibri" pitchFamily="34" charset="0"/>
              </a:rPr>
              <a:t>Winner of Golden Award and e-Gold Award. ..</a:t>
            </a:r>
          </a:p>
          <a:p>
            <a:pPr>
              <a:defRPr/>
            </a:pPr>
            <a:endParaRPr lang="en-US" sz="1400" b="1" dirty="0">
              <a:solidFill>
                <a:schemeClr val="bg1"/>
              </a:solidFill>
              <a:latin typeface="+mj-lt"/>
              <a:cs typeface="Arial" charset="0"/>
            </a:endParaRPr>
          </a:p>
        </p:txBody>
      </p:sp>
      <p:sp>
        <p:nvSpPr>
          <p:cNvPr id="22" name="TextBox 6"/>
          <p:cNvSpPr txBox="1">
            <a:spLocks noChangeArrowheads="1"/>
          </p:cNvSpPr>
          <p:nvPr/>
        </p:nvSpPr>
        <p:spPr bwMode="auto">
          <a:xfrm>
            <a:off x="228600" y="206375"/>
            <a:ext cx="4243388" cy="554038"/>
          </a:xfrm>
          <a:prstGeom prst="rect">
            <a:avLst/>
          </a:prstGeom>
          <a:noFill/>
          <a:ln w="9525">
            <a:noFill/>
            <a:miter lim="800000"/>
            <a:headEnd/>
            <a:tailEnd/>
          </a:ln>
        </p:spPr>
        <p:txBody>
          <a:bodyPr wrap="none">
            <a:spAutoFit/>
          </a:bodyPr>
          <a:lstStyle/>
          <a:p>
            <a:pPr>
              <a:defRPr/>
            </a:pPr>
            <a:r>
              <a:rPr lang="en-US" sz="3000" dirty="0">
                <a:solidFill>
                  <a:schemeClr val="bg1"/>
                </a:solidFill>
                <a:latin typeface="+mj-lt"/>
                <a:cs typeface="Arial" charset="0"/>
              </a:rPr>
              <a:t>Educational Portal</a:t>
            </a:r>
            <a:r>
              <a:rPr lang="en-US" sz="3000" dirty="0">
                <a:latin typeface="+mj-lt"/>
                <a:cs typeface="Arial" charset="0"/>
              </a:rPr>
              <a:t>|</a:t>
            </a:r>
            <a:r>
              <a:rPr lang="en-US" dirty="0">
                <a:latin typeface="+mj-lt"/>
                <a:cs typeface="Arial" charset="0"/>
              </a:rPr>
              <a:t>Accolades</a:t>
            </a:r>
          </a:p>
        </p:txBody>
      </p:sp>
      <p:pic>
        <p:nvPicPr>
          <p:cNvPr id="26645" name="Picture 21" descr="D:\Back up\OMAN\ITA\Phase 1\MoE\Award Pics\صور الجوائز\5A.JPG"/>
          <p:cNvPicPr>
            <a:picLocks noChangeAspect="1" noChangeArrowheads="1"/>
          </p:cNvPicPr>
          <p:nvPr/>
        </p:nvPicPr>
        <p:blipFill>
          <a:blip r:embed="rId3" cstate="print"/>
          <a:srcRect/>
          <a:stretch>
            <a:fillRect/>
          </a:stretch>
        </p:blipFill>
        <p:spPr bwMode="auto">
          <a:xfrm>
            <a:off x="2253928" y="5135514"/>
            <a:ext cx="1513400" cy="1220196"/>
          </a:xfrm>
          <a:prstGeom prst="rect">
            <a:avLst/>
          </a:prstGeom>
          <a:ln>
            <a:noFill/>
          </a:ln>
          <a:effectLst>
            <a:softEdge rad="112500"/>
          </a:effectLst>
        </p:spPr>
      </p:pic>
      <p:pic>
        <p:nvPicPr>
          <p:cNvPr id="26646" name="Picture 22" descr="D:\Back up\OMAN\ITA\Phase 1\MoE\Award Pics\صور الجوائز\جائزة عمان الرقمية.JPG"/>
          <p:cNvPicPr>
            <a:picLocks noChangeAspect="1" noChangeArrowheads="1"/>
          </p:cNvPicPr>
          <p:nvPr/>
        </p:nvPicPr>
        <p:blipFill>
          <a:blip r:embed="rId4" cstate="print"/>
          <a:srcRect/>
          <a:stretch>
            <a:fillRect/>
          </a:stretch>
        </p:blipFill>
        <p:spPr bwMode="auto">
          <a:xfrm>
            <a:off x="424216" y="1009934"/>
            <a:ext cx="1676400" cy="3943066"/>
          </a:xfrm>
          <a:prstGeom prst="round2DiagRect">
            <a:avLst>
              <a:gd name="adj1" fmla="val 16667"/>
              <a:gd name="adj2" fmla="val 0"/>
            </a:avLst>
          </a:prstGeom>
          <a:ln w="38100" cap="sq">
            <a:solidFill>
              <a:srgbClr val="FFFFFF"/>
            </a:solidFill>
            <a:miter lim="800000"/>
          </a:ln>
          <a:effectLst>
            <a:outerShdw blurRad="254000" algn="tl" rotWithShape="0">
              <a:srgbClr val="000000">
                <a:alpha val="43000"/>
              </a:srgbClr>
            </a:outerShdw>
          </a:effectLst>
        </p:spPr>
      </p:pic>
      <p:sp>
        <p:nvSpPr>
          <p:cNvPr id="32" name="Round Diagonal Corner Rectangle 31"/>
          <p:cNvSpPr/>
          <p:nvPr/>
        </p:nvSpPr>
        <p:spPr>
          <a:xfrm>
            <a:off x="5600700" y="5051425"/>
            <a:ext cx="3048000" cy="1331913"/>
          </a:xfrm>
          <a:prstGeom prst="round2DiagRect">
            <a:avLst>
              <a:gd name="adj1" fmla="val 14888"/>
              <a:gd name="adj2" fmla="val 0"/>
            </a:avLst>
          </a:prstGeom>
          <a:gradFill>
            <a:gsLst>
              <a:gs pos="0">
                <a:srgbClr val="3C8FED"/>
              </a:gs>
              <a:gs pos="71000">
                <a:srgbClr val="8EC9FB"/>
              </a:gs>
            </a:gsLst>
            <a:lin ang="21540000" scaled="0"/>
          </a:gradFill>
          <a:ln w="76200">
            <a:solidFill>
              <a:srgbClr val="BDD8F3"/>
            </a:solid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pic>
        <p:nvPicPr>
          <p:cNvPr id="26647" name="Picture 23" descr="D:\Back up\OMAN\ITA\Phase 1\MoE\Award Pics\صور الجوائز\8A.JPG"/>
          <p:cNvPicPr>
            <a:picLocks noChangeAspect="1" noChangeArrowheads="1"/>
          </p:cNvPicPr>
          <p:nvPr/>
        </p:nvPicPr>
        <p:blipFill>
          <a:blip r:embed="rId5" cstate="print"/>
          <a:srcRect/>
          <a:stretch>
            <a:fillRect/>
          </a:stretch>
        </p:blipFill>
        <p:spPr bwMode="auto">
          <a:xfrm>
            <a:off x="5638800" y="5137600"/>
            <a:ext cx="1490030" cy="1216025"/>
          </a:xfrm>
          <a:prstGeom prst="rect">
            <a:avLst/>
          </a:prstGeom>
          <a:ln>
            <a:noFill/>
          </a:ln>
          <a:effectLst>
            <a:softEdge rad="112500"/>
          </a:effectLst>
        </p:spPr>
      </p:pic>
      <p:sp>
        <p:nvSpPr>
          <p:cNvPr id="33" name="TextBox 32"/>
          <p:cNvSpPr txBox="1"/>
          <p:nvPr/>
        </p:nvSpPr>
        <p:spPr>
          <a:xfrm>
            <a:off x="7129463" y="5243512"/>
            <a:ext cx="1490662" cy="954088"/>
          </a:xfrm>
          <a:prstGeom prst="rect">
            <a:avLst/>
          </a:prstGeom>
          <a:noFill/>
        </p:spPr>
        <p:txBody>
          <a:bodyPr>
            <a:spAutoFit/>
          </a:bodyPr>
          <a:lstStyle/>
          <a:p>
            <a:pPr>
              <a:defRPr/>
            </a:pPr>
            <a:r>
              <a:rPr lang="en-US" sz="1400" b="1" dirty="0">
                <a:solidFill>
                  <a:srgbClr val="FFFFFF"/>
                </a:solidFill>
                <a:latin typeface="Calibri" pitchFamily="34" charset="0"/>
              </a:rPr>
              <a:t>Winner of the PAN Arab Award….</a:t>
            </a:r>
          </a:p>
          <a:p>
            <a:pPr>
              <a:defRPr/>
            </a:pPr>
            <a:endParaRPr lang="en-US" sz="1400" b="1" dirty="0">
              <a:solidFill>
                <a:schemeClr val="bg1"/>
              </a:solidFill>
              <a:latin typeface="+mj-lt"/>
              <a:cs typeface="Arial" charset="0"/>
            </a:endParaRPr>
          </a:p>
        </p:txBody>
      </p:sp>
      <p:pic>
        <p:nvPicPr>
          <p:cNvPr id="25" name="Picture 24" descr="D:\Back up\OMAN\ITA\Phase 1\MoE\Supporting Docs\MOE_Logo\Ministry_Logo_English.jpg"/>
          <p:cNvPicPr>
            <a:picLocks noChangeAspect="1" noChangeArrowheads="1"/>
          </p:cNvPicPr>
          <p:nvPr/>
        </p:nvPicPr>
        <p:blipFill>
          <a:blip r:embed="rId6"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20" name="Footer Placeholder 32"/>
          <p:cNvSpPr>
            <a:spLocks noGrp="1"/>
          </p:cNvSpPr>
          <p:nvPr>
            <p:ph type="ftr" sz="quarter" idx="10"/>
          </p:nvPr>
        </p:nvSpPr>
        <p:spPr>
          <a:xfrm>
            <a:off x="76200" y="6400800"/>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1026" name="Picture 2" descr="C:\Documents and Settings\Sultan Al-Wadhahi\My Documents\IT\الاعلام والتوعية\صور الجوائز\11.jpg"/>
          <p:cNvPicPr>
            <a:picLocks noChangeAspect="1" noChangeArrowheads="1"/>
          </p:cNvPicPr>
          <p:nvPr/>
        </p:nvPicPr>
        <p:blipFill>
          <a:blip r:embed="rId7" cstate="print"/>
          <a:srcRect/>
          <a:stretch>
            <a:fillRect/>
          </a:stretch>
        </p:blipFill>
        <p:spPr bwMode="auto">
          <a:xfrm>
            <a:off x="5233988" y="2706289"/>
            <a:ext cx="3148012" cy="2094311"/>
          </a:xfrm>
          <a:prstGeom prst="rect">
            <a:avLst/>
          </a:prstGeom>
          <a:noFill/>
        </p:spPr>
      </p:pic>
      <p:sp>
        <p:nvSpPr>
          <p:cNvPr id="23" name="TextBox 27"/>
          <p:cNvSpPr txBox="1">
            <a:spLocks noChangeArrowheads="1"/>
          </p:cNvSpPr>
          <p:nvPr/>
        </p:nvSpPr>
        <p:spPr bwMode="auto">
          <a:xfrm>
            <a:off x="2362200" y="2858631"/>
            <a:ext cx="2795588" cy="2246769"/>
          </a:xfrm>
          <a:prstGeom prst="rect">
            <a:avLst/>
          </a:prstGeom>
          <a:noFill/>
          <a:ln w="9525">
            <a:noFill/>
            <a:miter lim="800000"/>
            <a:headEnd/>
            <a:tailEnd/>
          </a:ln>
        </p:spPr>
        <p:txBody>
          <a:bodyPr wrap="square">
            <a:spAutoFit/>
          </a:bodyPr>
          <a:lstStyle/>
          <a:p>
            <a:pPr>
              <a:buClr>
                <a:schemeClr val="accent1"/>
              </a:buClr>
            </a:pPr>
            <a:r>
              <a:rPr lang="en-US" sz="2000" dirty="0">
                <a:solidFill>
                  <a:srgbClr val="FF0000"/>
                </a:solidFill>
                <a:latin typeface="Calibri" pitchFamily="34" charset="0"/>
              </a:rPr>
              <a:t>The Educational </a:t>
            </a:r>
            <a:r>
              <a:rPr lang="en-US" sz="2000" dirty="0" smtClean="0">
                <a:solidFill>
                  <a:srgbClr val="FF0000"/>
                </a:solidFill>
                <a:latin typeface="Calibri" pitchFamily="34" charset="0"/>
              </a:rPr>
              <a:t>portal was awarded recently as First Place in the UNPSA </a:t>
            </a:r>
            <a:r>
              <a:rPr lang="en-US" sz="2000" dirty="0" smtClean="0">
                <a:solidFill>
                  <a:srgbClr val="FF0000"/>
                </a:solidFill>
                <a:latin typeface="Calibri" pitchFamily="34" charset="0"/>
              </a:rPr>
              <a:t> 2011 in </a:t>
            </a:r>
            <a:r>
              <a:rPr lang="en-US" sz="2000" dirty="0" smtClean="0">
                <a:solidFill>
                  <a:srgbClr val="FF0000"/>
                </a:solidFill>
                <a:latin typeface="Calibri" pitchFamily="34" charset="0"/>
              </a:rPr>
              <a:t>the category of improving the services delivery </a:t>
            </a:r>
            <a:endParaRPr lang="en-US" sz="2000" dirty="0">
              <a:solidFill>
                <a:srgbClr val="FF0000"/>
              </a:solidFill>
              <a:latin typeface="Calibri" pitchFamily="34" charset="0"/>
            </a:endParaRPr>
          </a:p>
          <a:p>
            <a:pPr algn="just">
              <a:buClr>
                <a:schemeClr val="accent1"/>
              </a:buClr>
            </a:pPr>
            <a:endParaRPr lang="en-US" sz="2000" dirty="0">
              <a:latin typeface="Calibri"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Slide Number Placeholder 4"/>
          <p:cNvSpPr>
            <a:spLocks noGrp="1"/>
          </p:cNvSpPr>
          <p:nvPr>
            <p:ph type="sldNum" sz="quarter" idx="11"/>
          </p:nvPr>
        </p:nvSpPr>
        <p:spPr>
          <a:xfrm>
            <a:off x="6858000" y="6416675"/>
            <a:ext cx="2133600" cy="365125"/>
          </a:xfrm>
        </p:spPr>
        <p:txBody>
          <a:bodyPr/>
          <a:lstStyle/>
          <a:p>
            <a:pPr>
              <a:defRPr/>
            </a:pPr>
            <a:fld id="{D5412F68-3228-4D2F-9A16-872A1F358D58}" type="slidenum">
              <a:rPr lang="en-US" smtClean="0"/>
              <a:pPr>
                <a:defRPr/>
              </a:pPr>
              <a:t>23</a:t>
            </a:fld>
            <a:endParaRPr lang="en-US" dirty="0"/>
          </a:p>
        </p:txBody>
      </p:sp>
      <p:sp>
        <p:nvSpPr>
          <p:cNvPr id="17" name="Rectangle 3"/>
          <p:cNvSpPr>
            <a:spLocks noGrp="1" noChangeArrowheads="1"/>
          </p:cNvSpPr>
          <p:nvPr>
            <p:ph sz="quarter" idx="1"/>
          </p:nvPr>
        </p:nvSpPr>
        <p:spPr>
          <a:xfrm>
            <a:off x="4800600" y="990600"/>
            <a:ext cx="4114800" cy="762000"/>
          </a:xfrm>
        </p:spPr>
        <p:txBody>
          <a:bodyPr>
            <a:normAutofit lnSpcReduction="10000"/>
          </a:bodyPr>
          <a:lstStyle/>
          <a:p>
            <a:pPr algn="ctr" eaLnBrk="1" hangingPunct="1">
              <a:buFont typeface="Arial" charset="0"/>
              <a:buNone/>
              <a:defRPr/>
            </a:pPr>
            <a:r>
              <a:rPr lang="en-US" sz="1800" b="1" dirty="0" smtClean="0">
                <a:cs typeface="AF_Najed" pitchFamily="2" charset="-78"/>
              </a:rPr>
              <a:t>The Official Educational Portal (Arabic)</a:t>
            </a:r>
          </a:p>
          <a:p>
            <a:pPr algn="ctr" eaLnBrk="1" hangingPunct="1">
              <a:buFont typeface="Arial" pitchFamily="34" charset="0"/>
              <a:buNone/>
              <a:defRPr/>
            </a:pPr>
            <a:r>
              <a:rPr lang="en-US" sz="2400" b="1" dirty="0" smtClean="0">
                <a:cs typeface="AF_Najed" pitchFamily="2" charset="-78"/>
              </a:rPr>
              <a:t>www.moe.gov.om</a:t>
            </a:r>
            <a:endParaRPr lang="ar-SA" sz="2400" b="1" dirty="0" smtClean="0">
              <a:cs typeface="AF_Najed" pitchFamily="2" charset="-78"/>
            </a:endParaRPr>
          </a:p>
          <a:p>
            <a:pPr algn="ctr" eaLnBrk="1" hangingPunct="1">
              <a:buFont typeface="Arial" charset="0"/>
              <a:buNone/>
              <a:defRPr/>
            </a:pPr>
            <a:endParaRPr lang="ar-SA" sz="2400" b="1" dirty="0" smtClean="0">
              <a:solidFill>
                <a:schemeClr val="tx2">
                  <a:lumMod val="60000"/>
                  <a:lumOff val="40000"/>
                </a:schemeClr>
              </a:solidFill>
              <a:cs typeface="AF_Najed" pitchFamily="2" charset="-78"/>
            </a:endParaRPr>
          </a:p>
        </p:txBody>
      </p:sp>
      <p:sp>
        <p:nvSpPr>
          <p:cNvPr id="30727" name="Rectangle 3"/>
          <p:cNvSpPr txBox="1">
            <a:spLocks noChangeArrowheads="1"/>
          </p:cNvSpPr>
          <p:nvPr/>
        </p:nvSpPr>
        <p:spPr bwMode="auto">
          <a:xfrm>
            <a:off x="304800" y="990600"/>
            <a:ext cx="4191000" cy="609600"/>
          </a:xfrm>
          <a:prstGeom prst="rect">
            <a:avLst/>
          </a:prstGeom>
          <a:noFill/>
          <a:ln w="9525">
            <a:noFill/>
            <a:miter lim="800000"/>
            <a:headEnd/>
            <a:tailEnd/>
          </a:ln>
        </p:spPr>
        <p:txBody>
          <a:bodyPr/>
          <a:lstStyle/>
          <a:p>
            <a:pPr marL="342900" indent="-342900" algn="ctr">
              <a:spcBef>
                <a:spcPct val="20000"/>
              </a:spcBef>
              <a:buFont typeface="Arial" pitchFamily="34" charset="0"/>
              <a:buNone/>
            </a:pPr>
            <a:r>
              <a:rPr lang="en-US" b="1" dirty="0">
                <a:solidFill>
                  <a:schemeClr val="bg1"/>
                </a:solidFill>
                <a:latin typeface="Calibri" pitchFamily="34" charset="0"/>
                <a:ea typeface="AF_Najed"/>
                <a:cs typeface="AF_Najed"/>
              </a:rPr>
              <a:t>The Official Educational Portal (English)</a:t>
            </a:r>
          </a:p>
          <a:p>
            <a:pPr marL="342900" indent="-342900" algn="ctr">
              <a:spcBef>
                <a:spcPct val="20000"/>
              </a:spcBef>
              <a:buFont typeface="Arial" pitchFamily="34" charset="0"/>
              <a:buNone/>
            </a:pPr>
            <a:r>
              <a:rPr lang="en-US" sz="2400" b="1" dirty="0">
                <a:solidFill>
                  <a:schemeClr val="bg1"/>
                </a:solidFill>
                <a:latin typeface="Calibri" pitchFamily="34" charset="0"/>
                <a:ea typeface="AF_Najed"/>
                <a:cs typeface="AF_Najed"/>
              </a:rPr>
              <a:t>www.moe.gov.om</a:t>
            </a:r>
            <a:endParaRPr lang="ar-SA" sz="2400" b="1" dirty="0">
              <a:solidFill>
                <a:schemeClr val="bg1"/>
              </a:solidFill>
              <a:latin typeface="Calibri" pitchFamily="34" charset="0"/>
              <a:ea typeface="AF_Najed"/>
              <a:cs typeface="AF_Najed"/>
            </a:endParaRPr>
          </a:p>
        </p:txBody>
      </p:sp>
      <p:sp>
        <p:nvSpPr>
          <p:cNvPr id="30728" name="TextBox 6"/>
          <p:cNvSpPr txBox="1">
            <a:spLocks noChangeArrowheads="1"/>
          </p:cNvSpPr>
          <p:nvPr/>
        </p:nvSpPr>
        <p:spPr bwMode="auto">
          <a:xfrm>
            <a:off x="228600" y="206375"/>
            <a:ext cx="1797050" cy="554038"/>
          </a:xfrm>
          <a:prstGeom prst="rect">
            <a:avLst/>
          </a:prstGeom>
          <a:noFill/>
          <a:ln w="9525">
            <a:noFill/>
            <a:miter lim="800000"/>
            <a:headEnd/>
            <a:tailEnd/>
          </a:ln>
        </p:spPr>
        <p:txBody>
          <a:bodyPr wrap="none">
            <a:spAutoFit/>
          </a:bodyPr>
          <a:lstStyle/>
          <a:p>
            <a:r>
              <a:rPr lang="en-US" sz="3000" dirty="0">
                <a:solidFill>
                  <a:schemeClr val="bg1"/>
                </a:solidFill>
                <a:latin typeface="Calibri" pitchFamily="34" charset="0"/>
              </a:rPr>
              <a:t>Thank you</a:t>
            </a:r>
            <a:endParaRPr lang="en-US" dirty="0">
              <a:solidFill>
                <a:schemeClr val="bg1"/>
              </a:solidFill>
              <a:latin typeface="Calibri" pitchFamily="34" charset="0"/>
            </a:endParaRPr>
          </a:p>
        </p:txBody>
      </p:sp>
      <p:pic>
        <p:nvPicPr>
          <p:cNvPr id="14" name="Picture 13" descr="D:\Back up\OMAN\ITA\Phase 1\MoE\Supporting Docs\MOE_Logo\Ministry_Logo_English.jpg"/>
          <p:cNvPicPr>
            <a:picLocks noChangeAspect="1" noChangeArrowheads="1"/>
          </p:cNvPicPr>
          <p:nvPr/>
        </p:nvPicPr>
        <p:blipFill>
          <a:blip r:embed="rId2"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15" name="Footer Placeholder 32"/>
          <p:cNvSpPr>
            <a:spLocks noGrp="1"/>
          </p:cNvSpPr>
          <p:nvPr>
            <p:ph type="ftr" sz="quarter" idx="10"/>
          </p:nvPr>
        </p:nvSpPr>
        <p:spPr>
          <a:xfrm>
            <a:off x="76200" y="6416675"/>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pic>
        <p:nvPicPr>
          <p:cNvPr id="1026" name="Picture 2" descr="C:\Documents and Settings\Sultan Al-Wadhahi\Desktop\البوابة التعليمية.JPG"/>
          <p:cNvPicPr>
            <a:picLocks noChangeAspect="1" noChangeArrowheads="1"/>
          </p:cNvPicPr>
          <p:nvPr/>
        </p:nvPicPr>
        <p:blipFill>
          <a:blip r:embed="rId3" cstate="print"/>
          <a:srcRect/>
          <a:stretch>
            <a:fillRect/>
          </a:stretch>
        </p:blipFill>
        <p:spPr bwMode="auto">
          <a:xfrm>
            <a:off x="4800601" y="1828800"/>
            <a:ext cx="3886200" cy="4605026"/>
          </a:xfrm>
          <a:prstGeom prst="rect">
            <a:avLst/>
          </a:prstGeom>
          <a:noFill/>
        </p:spPr>
      </p:pic>
      <p:pic>
        <p:nvPicPr>
          <p:cNvPr id="2" name="Picture 2" descr="C:\Documents and Settings\Sultan Al-Wadhahi\My Documents\IT\موقع البوابة التعليمية\Interface Portal\portal2.JPG"/>
          <p:cNvPicPr>
            <a:picLocks noChangeAspect="1" noChangeArrowheads="1"/>
          </p:cNvPicPr>
          <p:nvPr/>
        </p:nvPicPr>
        <p:blipFill>
          <a:blip r:embed="rId4" cstate="print"/>
          <a:srcRect/>
          <a:stretch>
            <a:fillRect/>
          </a:stretch>
        </p:blipFill>
        <p:spPr bwMode="auto">
          <a:xfrm>
            <a:off x="457201" y="1893668"/>
            <a:ext cx="3810000" cy="4500231"/>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13648" y="-13648"/>
            <a:ext cx="9144000" cy="6858000"/>
          </a:xfrm>
          <a:prstGeom prst="rect">
            <a:avLst/>
          </a:prstGeom>
          <a:gradFill>
            <a:gsLst>
              <a:gs pos="0">
                <a:schemeClr val="tx2"/>
              </a:gs>
              <a:gs pos="39999">
                <a:srgbClr val="85C2FF"/>
              </a:gs>
              <a:gs pos="70000">
                <a:srgbClr val="C4D6EB"/>
              </a:gs>
              <a:gs pos="100000">
                <a:srgbClr val="FFEBFA"/>
              </a:gs>
            </a:gsLst>
            <a:lin ang="600000" scaled="0"/>
          </a:gradFill>
          <a:ln>
            <a:solidFill>
              <a:schemeClr val="accent1">
                <a:lumMod val="20000"/>
                <a:lumOff val="80000"/>
              </a:schemeClr>
            </a:solidFill>
          </a:ln>
          <a:scene3d>
            <a:camera prst="orthographicFront"/>
            <a:lightRig rig="threePt" dir="t"/>
          </a:scene3d>
          <a:sp3d extrusionH="76200">
            <a:extrusionClr>
              <a:schemeClr val="bg2">
                <a:lumMod val="90000"/>
              </a:schemeClr>
            </a:extrusion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 name="Slide Number Placeholder 4"/>
          <p:cNvSpPr>
            <a:spLocks noGrp="1"/>
          </p:cNvSpPr>
          <p:nvPr>
            <p:ph type="sldNum" sz="quarter" idx="11"/>
          </p:nvPr>
        </p:nvSpPr>
        <p:spPr>
          <a:xfrm>
            <a:off x="6858000" y="6416675"/>
            <a:ext cx="2133600" cy="365125"/>
          </a:xfrm>
        </p:spPr>
        <p:txBody>
          <a:bodyPr/>
          <a:lstStyle/>
          <a:p>
            <a:pPr>
              <a:defRPr/>
            </a:pPr>
            <a:fld id="{D5412F68-3228-4D2F-9A16-872A1F358D58}" type="slidenum">
              <a:rPr lang="en-US" smtClean="0"/>
              <a:pPr>
                <a:defRPr/>
              </a:pPr>
              <a:t>24</a:t>
            </a:fld>
            <a:endParaRPr lang="en-US" dirty="0"/>
          </a:p>
        </p:txBody>
      </p:sp>
      <p:pic>
        <p:nvPicPr>
          <p:cNvPr id="14" name="Picture 13" descr="D:\Back up\OMAN\ITA\Phase 1\MoE\Supporting Docs\MOE_Logo\Ministry_Logo_English.jpg"/>
          <p:cNvPicPr>
            <a:picLocks noChangeAspect="1" noChangeArrowheads="1"/>
          </p:cNvPicPr>
          <p:nvPr/>
        </p:nvPicPr>
        <p:blipFill>
          <a:blip r:embed="rId2" cstate="print"/>
          <a:srcRect/>
          <a:stretch>
            <a:fillRect/>
          </a:stretch>
        </p:blipFill>
        <p:spPr bwMode="auto">
          <a:xfrm>
            <a:off x="8153400" y="61604"/>
            <a:ext cx="914400" cy="825500"/>
          </a:xfrm>
          <a:prstGeom prst="rect">
            <a:avLst/>
          </a:prstGeom>
          <a:noFill/>
          <a:ln w="9525">
            <a:noFill/>
            <a:miter lim="800000"/>
            <a:headEnd/>
            <a:tailEnd/>
          </a:ln>
          <a:effectLst>
            <a:glow rad="139700">
              <a:schemeClr val="accent5">
                <a:satMod val="175000"/>
                <a:alpha val="40000"/>
              </a:schemeClr>
            </a:glow>
          </a:effectLst>
        </p:spPr>
      </p:pic>
      <p:sp>
        <p:nvSpPr>
          <p:cNvPr id="15" name="Footer Placeholder 32"/>
          <p:cNvSpPr>
            <a:spLocks noGrp="1"/>
          </p:cNvSpPr>
          <p:nvPr>
            <p:ph type="ftr" sz="quarter" idx="10"/>
          </p:nvPr>
        </p:nvSpPr>
        <p:spPr>
          <a:xfrm>
            <a:off x="76200" y="6416675"/>
            <a:ext cx="2514600" cy="365125"/>
          </a:xfrm>
        </p:spPr>
        <p:txBody>
          <a:bodyPr/>
          <a:lstStyle/>
          <a:p>
            <a:pPr>
              <a:defRPr/>
            </a:pPr>
            <a:r>
              <a:rPr lang="en-US" i="1" dirty="0" smtClean="0"/>
              <a:t>Ministry of Education. Sultanate of Oman.</a:t>
            </a:r>
            <a:endParaRPr lang="en-US" i="1" dirty="0"/>
          </a:p>
          <a:p>
            <a:pPr>
              <a:defRPr/>
            </a:pPr>
            <a:r>
              <a:rPr lang="en-US" dirty="0"/>
              <a:t>© All Rights Reserved 2011</a:t>
            </a:r>
          </a:p>
        </p:txBody>
      </p:sp>
      <p:sp>
        <p:nvSpPr>
          <p:cNvPr id="6" name="TextBox 5"/>
          <p:cNvSpPr txBox="1"/>
          <p:nvPr/>
        </p:nvSpPr>
        <p:spPr>
          <a:xfrm>
            <a:off x="2133600" y="2362200"/>
            <a:ext cx="4572000" cy="1107996"/>
          </a:xfrm>
          <a:prstGeom prst="rect">
            <a:avLst/>
          </a:prstGeom>
          <a:noFill/>
        </p:spPr>
        <p:txBody>
          <a:bodyPr wrap="square" rtlCol="0">
            <a:spAutoFit/>
          </a:bodyPr>
          <a:lstStyle/>
          <a:p>
            <a:pPr algn="ctr"/>
            <a:r>
              <a:rPr lang="en-US" sz="6600" dirty="0" smtClean="0"/>
              <a:t>Thank you </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5244</TotalTime>
  <Words>1619</Words>
  <Application>Microsoft Office PowerPoint</Application>
  <PresentationFormat>On-screen Show (4:3)</PresentationFormat>
  <Paragraphs>319</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 The Projects’ Phases</vt:lpstr>
      <vt:lpstr>Slide 17</vt:lpstr>
      <vt:lpstr>Slide 18</vt:lpstr>
      <vt:lpstr>Slide 19</vt:lpstr>
      <vt:lpstr>Slide 20</vt:lpstr>
      <vt:lpstr>Slide 21</vt:lpstr>
      <vt:lpstr>Slide 22</vt:lpstr>
      <vt:lpstr>Slide 23</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Tom</dc:creator>
  <cp:lastModifiedBy>Your User Name</cp:lastModifiedBy>
  <cp:revision>472</cp:revision>
  <dcterms:created xsi:type="dcterms:W3CDTF">2009-07-23T04:14:01Z</dcterms:created>
  <dcterms:modified xsi:type="dcterms:W3CDTF">2011-06-22T04:35:15Z</dcterms:modified>
</cp:coreProperties>
</file>